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343" r:id="rId5"/>
    <p:sldId id="5843" r:id="rId6"/>
    <p:sldId id="5860" r:id="rId7"/>
    <p:sldId id="5844" r:id="rId8"/>
    <p:sldId id="285" r:id="rId9"/>
    <p:sldId id="5870" r:id="rId10"/>
    <p:sldId id="1436" r:id="rId11"/>
    <p:sldId id="5847" r:id="rId12"/>
    <p:sldId id="1439" r:id="rId13"/>
    <p:sldId id="5871" r:id="rId14"/>
    <p:sldId id="5853" r:id="rId15"/>
    <p:sldId id="5851" r:id="rId16"/>
    <p:sldId id="288" r:id="rId17"/>
    <p:sldId id="258" r:id="rId18"/>
    <p:sldId id="5872" r:id="rId19"/>
    <p:sldId id="259" r:id="rId20"/>
    <p:sldId id="260" r:id="rId21"/>
    <p:sldId id="5852" r:id="rId22"/>
    <p:sldId id="5849" r:id="rId23"/>
    <p:sldId id="265" r:id="rId24"/>
    <p:sldId id="5855" r:id="rId25"/>
    <p:sldId id="5856" r:id="rId26"/>
    <p:sldId id="5857" r:id="rId27"/>
    <p:sldId id="5858" r:id="rId28"/>
    <p:sldId id="5862" r:id="rId29"/>
    <p:sldId id="5861" r:id="rId30"/>
    <p:sldId id="5859" r:id="rId31"/>
  </p:sldIdLst>
  <p:sldSz cx="12192000" cy="6858000"/>
  <p:notesSz cx="6858000" cy="9144000"/>
  <p:custDataLst>
    <p:tags r:id="rId33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DC"/>
    <a:srgbClr val="C0E3F0"/>
    <a:srgbClr val="878787"/>
    <a:srgbClr val="94E0C8"/>
    <a:srgbClr val="FFEDEB"/>
    <a:srgbClr val="575757"/>
    <a:srgbClr val="046294"/>
    <a:srgbClr val="268063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1832"/>
  </p:normalViewPr>
  <p:slideViewPr>
    <p:cSldViewPr snapToGrid="0">
      <p:cViewPr>
        <p:scale>
          <a:sx n="111" d="100"/>
          <a:sy n="111" d="100"/>
        </p:scale>
        <p:origin x="144" y="1040"/>
      </p:cViewPr>
      <p:guideLst>
        <p:guide pos="3840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2024/12/4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BLE</a:t>
            </a:r>
            <a:r>
              <a:rPr lang="ja-JP" altLang="en-US"/>
              <a:t>デバイスが普及する一方でストーカー</a:t>
            </a:r>
            <a:r>
              <a:rPr lang="ja-JP" altLang="en-GB"/>
              <a:t>に</a:t>
            </a:r>
            <a:r>
              <a:rPr lang="ja-JP" altLang="en-US"/>
              <a:t>悪用されるなどの問題があり、</a:t>
            </a:r>
            <a:r>
              <a:rPr lang="en-US" altLang="ja-JP"/>
              <a:t>BLE</a:t>
            </a:r>
            <a:r>
              <a:rPr lang="ja-JP" altLang="en-US"/>
              <a:t>デバイスを検知し、</a:t>
            </a:r>
            <a:r>
              <a:rPr lang="ja-JP" altLang="en-GB"/>
              <a:t>分類</a:t>
            </a:r>
            <a:r>
              <a:rPr lang="ja-JP" altLang="en-US"/>
              <a:t>するモデルの必要性が高まる。</a:t>
            </a:r>
            <a:endParaRPr lang="en-GB" altLang="ja-JP"/>
          </a:p>
          <a:p>
            <a:endParaRPr lang="en-GB"/>
          </a:p>
          <a:p>
            <a:r>
              <a:rPr lang="en-US" altLang="ja-JP"/>
              <a:t>BLE devices are becoming popular. However, their misuse by stalkers highlights the growing need for models to detect and classify such devices.</a:t>
            </a:r>
            <a:endParaRPr lang="en-GB"/>
          </a:p>
          <a:p>
            <a:r>
              <a:rPr lang="en-GB"/>
              <a:t>↓</a:t>
            </a:r>
            <a:r>
              <a:rPr lang="en-GB" err="1"/>
              <a:t>AirTagを使用した事件</a:t>
            </a:r>
            <a:endParaRPr lang="en-GB"/>
          </a:p>
          <a:p>
            <a:r>
              <a:rPr lang="en-US"/>
              <a:t>https://</a:t>
            </a:r>
            <a:r>
              <a:rPr lang="en-US" err="1"/>
              <a:t>ascii.jp</a:t>
            </a:r>
            <a:r>
              <a:rPr lang="en-US"/>
              <a:t>/</a:t>
            </a:r>
            <a:r>
              <a:rPr lang="en-US" err="1"/>
              <a:t>elem</a:t>
            </a:r>
            <a:r>
              <a:rPr lang="en-US"/>
              <a:t>/000/004/219/4219026/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241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先行研究では</a:t>
            </a:r>
            <a:r>
              <a:rPr lang="en-US" altLang="ja-JP"/>
              <a:t>BLE</a:t>
            </a:r>
            <a:r>
              <a:rPr lang="ja-JP" altLang="en-US"/>
              <a:t>パケットの合成に取り組んだ研究はなかった。</a:t>
            </a:r>
            <a:r>
              <a:rPr lang="en-US" altLang="ja-JP"/>
              <a:t>→</a:t>
            </a:r>
            <a:r>
              <a:rPr lang="ja-JP" altLang="en-US"/>
              <a:t>この研究には意味がある。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9876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are no existing studies that have focused on synthesizing BLE packet data. Markov Models are commonly used for synthesizing time-series data.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2329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385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前処理済みの</a:t>
            </a:r>
            <a:r>
              <a:rPr kumimoji="1" lang="en-US" altLang="ja-JP"/>
              <a:t>SmartTag</a:t>
            </a:r>
            <a:r>
              <a:rPr lang="en-US" altLang="ja-JP"/>
              <a:t>(nearby)</a:t>
            </a:r>
            <a:r>
              <a:rPr lang="ja-JP" altLang="en-US"/>
              <a:t>を合成する理由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944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/>
              <a:t>Python (3.12)</a:t>
            </a:r>
            <a:r>
              <a:rPr kumimoji="1" lang="ja-JP" altLang="en-US"/>
              <a:t>を用いて合成データを作成した。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908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A large amount of diverse data is needed to create a classification model. However, data collection is costly. Therefore, synthetic data is created.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71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 objective of this research is to generate high-quality synthetic data of BLE packets using the Markov model.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251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/>
              <a:t>BLE</a:t>
            </a:r>
            <a:r>
              <a:rPr lang="ja-JP" altLang="en-US"/>
              <a:t>の説明。ペリフェラルとセントラルがあり、相手を探すときのアドバタイジングを分析する。</a:t>
            </a:r>
            <a:endParaRPr lang="en-US"/>
          </a:p>
          <a:p>
            <a:r>
              <a:rPr lang="en-GB"/>
              <a:t>Advertising packets are </a:t>
            </a:r>
            <a:r>
              <a:rPr lang="en-GB" err="1"/>
              <a:t>analyzed</a:t>
            </a:r>
            <a:r>
              <a:rPr lang="en-US"/>
              <a:t> to classify </a:t>
            </a:r>
            <a:r>
              <a:rPr lang="en-GB"/>
              <a:t>BLE devices.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234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675F9-72EA-133B-2E27-750DED60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11D22-D550-E1A9-0AF7-2659EBE80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69CFA-E44E-A777-FB33-36B664251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アドバタイジングでは</a:t>
            </a:r>
            <a:r>
              <a:rPr lang="en-US" altLang="ja-JP" dirty="0"/>
              <a:t>PDU</a:t>
            </a:r>
            <a:r>
              <a:rPr lang="ja-JP" altLang="en-US"/>
              <a:t>に注目する。パケットは一定の構造に従ってる。</a:t>
            </a:r>
            <a:endParaRPr lang="en-US" altLang="ja-JP" dirty="0"/>
          </a:p>
          <a:p>
            <a:r>
              <a:rPr lang="en-GB" dirty="0"/>
              <a:t>BLE packets follow a specific structure. When </a:t>
            </a:r>
            <a:r>
              <a:rPr lang="en-GB" dirty="0" err="1"/>
              <a:t>analyzing</a:t>
            </a:r>
            <a:r>
              <a:rPr lang="en-GB" dirty="0"/>
              <a:t> advertising packets, focus is placed on the PDU (Protocol Data Unit).</a:t>
            </a:r>
          </a:p>
          <a:p>
            <a:endParaRPr lang="en-GB" dirty="0"/>
          </a:p>
          <a:p>
            <a:r>
              <a:rPr lang="en-GB" dirty="0" err="1"/>
              <a:t>BLEは一定の構造に従ってる</a:t>
            </a:r>
            <a:r>
              <a:rPr lang="en-GB" dirty="0"/>
              <a:t>。</a:t>
            </a:r>
          </a:p>
          <a:p>
            <a:r>
              <a:rPr lang="en-GB" dirty="0" err="1"/>
              <a:t>ADVとかが大事そうだ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7A5F5-58E8-D51A-F83C-421EB9CDE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412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合成データとは何か、その目的</a:t>
            </a:r>
          </a:p>
          <a:p>
            <a:r>
              <a:rPr lang="en-GB" dirty="0"/>
              <a:t>Synthetic data refers to artificially generated data that mimics the characteristics and structure of real-world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529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合成データを作成する手法の説明。</a:t>
            </a:r>
            <a:r>
              <a:rPr lang="en-US" altLang="ja-JP"/>
              <a:t>GAN</a:t>
            </a:r>
            <a:r>
              <a:rPr lang="ja-JP" altLang="en-US"/>
              <a:t>、</a:t>
            </a:r>
            <a:r>
              <a:rPr lang="en-US" altLang="ja-JP"/>
              <a:t>MM</a:t>
            </a:r>
            <a:r>
              <a:rPr lang="ja-JP" altLang="en-US"/>
              <a:t>、</a:t>
            </a:r>
            <a:r>
              <a:rPr lang="en-US" altLang="ja-JP"/>
              <a:t>HMM</a:t>
            </a:r>
            <a:r>
              <a:rPr lang="ja-JP" altLang="en-US"/>
              <a:t>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63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06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Stefan</a:t>
            </a:r>
            <a:r>
              <a:rPr lang="ja-JP" altLang="en-US"/>
              <a:t>の研究の説明。（何をしたのか、何が限界なのか）</a:t>
            </a:r>
            <a:r>
              <a:rPr lang="en-US" altLang="ja-JP"/>
              <a:t>→</a:t>
            </a:r>
            <a:r>
              <a:rPr lang="ja-JP" altLang="en-US"/>
              <a:t>だから合成データを作る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20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witchフォーマット(標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1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C76DF-5DE2-2602-D853-73E86F2C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CEB3-3187-A249-AEC2-014A2917773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DF1CC-439D-9C9D-1EA3-9BB52338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5A5D-4976-EA30-D72F-F5F12B79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9D3B-FDE3-B84E-84B6-11733AD5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2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  <p:sldLayoutId id="2147483667" r:id="rId7"/>
    <p:sldLayoutId id="2147483668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27.svg"/><Relationship Id="rId4" Type="http://schemas.openxmlformats.org/officeDocument/2006/relationships/image" Target="../media/image50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8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8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7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91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7.sv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20min.ch/story/ich-hatte-panik-bernerin-19-findet-fremden-airtag-unter-ihrem-beifahrersitz-460234987350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statista.com/statistics/750569/worldwide-bluetooth-low-energy-device-market-volume/" TargetMode="Externa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hyperlink" Target="https://www.nzz.ch/panorama/airtag-stalking-hat-apple-die-gefahr-unterschaetzt-ld.1688765?reduced=tru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 (Midterm)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16.12.2024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015DC-357C-510F-BBC2-E0BF5D32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87795-F8BC-AB7C-48CF-F37A7CAD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BLE packet structure</a:t>
            </a:r>
          </a:p>
        </p:txBody>
      </p:sp>
      <p:sp>
        <p:nvSpPr>
          <p:cNvPr id="3" name="テキスト ボックス 41">
            <a:extLst>
              <a:ext uri="{FF2B5EF4-FFF2-40B4-BE49-F238E27FC236}">
                <a16:creationId xmlns:a16="http://schemas.microsoft.com/office/drawing/2014/main" id="{78890083-3720-4C5B-362A-A3307649C593}"/>
              </a:ext>
            </a:extLst>
          </p:cNvPr>
          <p:cNvSpPr txBox="1"/>
          <p:nvPr/>
        </p:nvSpPr>
        <p:spPr>
          <a:xfrm>
            <a:off x="1054959" y="4832035"/>
            <a:ext cx="2663601" cy="30269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FE7AE-BAF4-63D7-7DB4-E124AF68738E}"/>
              </a:ext>
            </a:extLst>
          </p:cNvPr>
          <p:cNvGrpSpPr/>
          <p:nvPr/>
        </p:nvGrpSpPr>
        <p:grpSpPr>
          <a:xfrm>
            <a:off x="2229310" y="1186793"/>
            <a:ext cx="9039765" cy="4949168"/>
            <a:chOff x="371475" y="1186793"/>
            <a:chExt cx="9039765" cy="494916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F0B1E6-44EB-0F5B-BB32-5E3D698098A3}"/>
                </a:ext>
              </a:extLst>
            </p:cNvPr>
            <p:cNvCxnSpPr>
              <a:cxnSpLocks/>
            </p:cNvCxnSpPr>
            <p:nvPr/>
          </p:nvCxnSpPr>
          <p:spPr>
            <a:xfrm>
              <a:off x="7664484" y="4872604"/>
              <a:ext cx="1746756" cy="6702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57D7AF-F1F1-1BE7-5DF0-75526A8A2A11}"/>
                </a:ext>
              </a:extLst>
            </p:cNvPr>
            <p:cNvGrpSpPr/>
            <p:nvPr/>
          </p:nvGrpSpPr>
          <p:grpSpPr>
            <a:xfrm>
              <a:off x="3086662" y="2581978"/>
              <a:ext cx="5488559" cy="993618"/>
              <a:chOff x="3127302" y="2775918"/>
              <a:chExt cx="5488559" cy="993618"/>
            </a:xfrm>
          </p:grpSpPr>
          <p:pic>
            <p:nvPicPr>
              <p:cNvPr id="13" name="Picture 12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91F5C994-2602-8566-B6C8-38B5A80B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824" t="69254" r="35890" b="16720"/>
              <a:stretch/>
            </p:blipFill>
            <p:spPr>
              <a:xfrm>
                <a:off x="3127302" y="3068320"/>
                <a:ext cx="5488559" cy="7012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74EA37-7D72-732A-9ACA-720E61B78654}"/>
                  </a:ext>
                </a:extLst>
              </p:cNvPr>
              <p:cNvSpPr/>
              <p:nvPr/>
            </p:nvSpPr>
            <p:spPr>
              <a:xfrm>
                <a:off x="3127302" y="27759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Advertisement PDU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BDCEE-83EA-E066-DA3A-86D33311AD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62" y="2223902"/>
              <a:ext cx="0" cy="66077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83319-2061-72D5-E454-03C52B6A987C}"/>
                </a:ext>
              </a:extLst>
            </p:cNvPr>
            <p:cNvGrpSpPr/>
            <p:nvPr/>
          </p:nvGrpSpPr>
          <p:grpSpPr>
            <a:xfrm>
              <a:off x="371475" y="1186793"/>
              <a:ext cx="8150591" cy="1083474"/>
              <a:chOff x="371475" y="1373292"/>
              <a:chExt cx="8150591" cy="1083474"/>
            </a:xfrm>
          </p:grpSpPr>
          <p:pic>
            <p:nvPicPr>
              <p:cNvPr id="8" name="Picture 7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073AEE09-1EF6-2C85-4BB5-B1C0C5A6E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594" t="26269" r="10760" b="58121"/>
              <a:stretch/>
            </p:blipFill>
            <p:spPr>
              <a:xfrm>
                <a:off x="371475" y="1676399"/>
                <a:ext cx="8150591" cy="78036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D0DACA-DA63-6C0E-8FBF-8B35B93C9FD0}"/>
                  </a:ext>
                </a:extLst>
              </p:cNvPr>
              <p:cNvSpPr/>
              <p:nvPr/>
            </p:nvSpPr>
            <p:spPr>
              <a:xfrm>
                <a:off x="371475" y="1373292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BLE Packet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BBFD35-A998-58C2-7AA6-C394A61510FE}"/>
                </a:ext>
              </a:extLst>
            </p:cNvPr>
            <p:cNvCxnSpPr>
              <a:cxnSpLocks/>
            </p:cNvCxnSpPr>
            <p:nvPr/>
          </p:nvCxnSpPr>
          <p:spPr>
            <a:xfrm>
              <a:off x="4641142" y="3575596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DF4619-8B71-D144-62D4-FEBDC8CE46D2}"/>
                </a:ext>
              </a:extLst>
            </p:cNvPr>
            <p:cNvGrpSpPr/>
            <p:nvPr/>
          </p:nvGrpSpPr>
          <p:grpSpPr>
            <a:xfrm>
              <a:off x="4620431" y="3887307"/>
              <a:ext cx="3044053" cy="985297"/>
              <a:chOff x="5871581" y="3998087"/>
              <a:chExt cx="3044053" cy="985297"/>
            </a:xfrm>
          </p:grpSpPr>
          <p:pic>
            <p:nvPicPr>
              <p:cNvPr id="10" name="Picture 9" descr="A diagram of a advertise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949D6D7C-81A0-2B6D-4BC4-F8D164EB9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9411" t="63950" r="36602" b="18905"/>
              <a:stretch/>
            </p:blipFill>
            <p:spPr>
              <a:xfrm>
                <a:off x="5871581" y="4282168"/>
                <a:ext cx="3044053" cy="70121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AF970B-2937-2551-1042-EAFA731114F3}"/>
                  </a:ext>
                </a:extLst>
              </p:cNvPr>
              <p:cNvSpPr/>
              <p:nvPr/>
            </p:nvSpPr>
            <p:spPr>
              <a:xfrm>
                <a:off x="5871581" y="3998087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Payload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5A57ED-6E35-3E0A-4B25-7F5E31FF47BA}"/>
                </a:ext>
              </a:extLst>
            </p:cNvPr>
            <p:cNvGrpSpPr/>
            <p:nvPr/>
          </p:nvGrpSpPr>
          <p:grpSpPr>
            <a:xfrm>
              <a:off x="5939693" y="5199941"/>
              <a:ext cx="3471547" cy="936020"/>
              <a:chOff x="8348978" y="5193318"/>
              <a:chExt cx="3471547" cy="936020"/>
            </a:xfrm>
          </p:grpSpPr>
          <p:pic>
            <p:nvPicPr>
              <p:cNvPr id="4" name="Picture 3" descr="A blue rectangular boxes with black text&#10;&#10;Description automatically generated">
                <a:extLst>
                  <a:ext uri="{FF2B5EF4-FFF2-40B4-BE49-F238E27FC236}">
                    <a16:creationId xmlns:a16="http://schemas.microsoft.com/office/drawing/2014/main" id="{35931EA9-4689-E0B8-C920-43F78EFD0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35" t="40916" r="4566" b="5797"/>
              <a:stretch/>
            </p:blipFill>
            <p:spPr>
              <a:xfrm>
                <a:off x="8348978" y="5496016"/>
                <a:ext cx="3471547" cy="63332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97EA41-9045-9291-C512-5FC26E60206E}"/>
                  </a:ext>
                </a:extLst>
              </p:cNvPr>
              <p:cNvSpPr/>
              <p:nvPr/>
            </p:nvSpPr>
            <p:spPr>
              <a:xfrm>
                <a:off x="8348978" y="51933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 Data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5B69DB-CFF4-F14B-5B8F-9397BB711F4C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29" y="4832035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0BFD05-21C1-39AC-B1B3-F066E89EEA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332" y="2232350"/>
              <a:ext cx="1602734" cy="652326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858EF1-C088-98BB-45AE-A56E7E1C7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484" y="3575596"/>
              <a:ext cx="857582" cy="61440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19AF7E-3D00-3E7B-B5C7-796B661CC2F8}"/>
              </a:ext>
            </a:extLst>
          </p:cNvPr>
          <p:cNvGrpSpPr/>
          <p:nvPr/>
        </p:nvGrpSpPr>
        <p:grpSpPr>
          <a:xfrm>
            <a:off x="561009" y="1186793"/>
            <a:ext cx="1639956" cy="4949168"/>
            <a:chOff x="561009" y="1186793"/>
            <a:chExt cx="1639956" cy="4949168"/>
          </a:xfrm>
        </p:grpSpPr>
        <p:sp>
          <p:nvSpPr>
            <p:cNvPr id="38" name="テキスト ボックス 9">
              <a:extLst>
                <a:ext uri="{FF2B5EF4-FFF2-40B4-BE49-F238E27FC236}">
                  <a16:creationId xmlns:a16="http://schemas.microsoft.com/office/drawing/2014/main" id="{49895F44-7CE3-13B8-CBC0-E62248274DD9}"/>
                </a:ext>
              </a:extLst>
            </p:cNvPr>
            <p:cNvSpPr txBox="1"/>
            <p:nvPr/>
          </p:nvSpPr>
          <p:spPr>
            <a:xfrm>
              <a:off x="698889" y="5816399"/>
              <a:ext cx="1364197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Low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10">
              <a:extLst>
                <a:ext uri="{FF2B5EF4-FFF2-40B4-BE49-F238E27FC236}">
                  <a16:creationId xmlns:a16="http://schemas.microsoft.com/office/drawing/2014/main" id="{546F6109-A3D9-BB7D-0D21-EEF4A3A74CCA}"/>
                </a:ext>
              </a:extLst>
            </p:cNvPr>
            <p:cNvSpPr txBox="1"/>
            <p:nvPr/>
          </p:nvSpPr>
          <p:spPr>
            <a:xfrm>
              <a:off x="561009" y="1186793"/>
              <a:ext cx="1639956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High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右矢印 58">
              <a:extLst>
                <a:ext uri="{FF2B5EF4-FFF2-40B4-BE49-F238E27FC236}">
                  <a16:creationId xmlns:a16="http://schemas.microsoft.com/office/drawing/2014/main" id="{E843C902-279A-6957-A413-6B1615A255A6}"/>
                </a:ext>
              </a:extLst>
            </p:cNvPr>
            <p:cNvSpPr/>
            <p:nvPr/>
          </p:nvSpPr>
          <p:spPr>
            <a:xfrm rot="16200000">
              <a:off x="-753894" y="3501572"/>
              <a:ext cx="4269764" cy="319609"/>
            </a:xfrm>
            <a:prstGeom prst="rightArrow">
              <a:avLst>
                <a:gd name="adj1" fmla="val 50000"/>
                <a:gd name="adj2" fmla="val 96430"/>
              </a:avLst>
            </a:prstGeom>
            <a:gradFill flip="none" rotWithShape="1">
              <a:gsLst>
                <a:gs pos="0">
                  <a:srgbClr val="B9E6FD">
                    <a:lumMod val="100000"/>
                  </a:srgb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31000">
                  <a:srgbClr val="046294">
                    <a:lumMod val="70000"/>
                    <a:lumOff val="30000"/>
                  </a:srgbClr>
                </a:gs>
                <a:gs pos="100000">
                  <a:srgbClr val="0462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72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89CB-16D5-29AD-AB8D-245F27B1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4389-BB7C-1DE9-6561-7E5DF350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Synthetic Data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DEF90B-BFE3-D3CC-5BD9-2BFEF6576864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Overview of synthetic </a:t>
            </a: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5E82AFA-AD5F-D821-B670-8B3EF0399BE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E46191-BAEC-0C10-F4AE-E05EBADF233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Clipboard Ticked outline">
            <a:extLst>
              <a:ext uri="{FF2B5EF4-FFF2-40B4-BE49-F238E27FC236}">
                <a16:creationId xmlns:a16="http://schemas.microsoft.com/office/drawing/2014/main" id="{D2BED184-D5A3-2302-DE23-80F228B6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6C14167C-6A55-0469-C7C6-688C99B66A7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How to generate synthetic data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B61B049F-C40D-FCA0-7A39-FA2AA0A2F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4EB89C65-85D7-8272-9EE5-7D0BBE73268E}"/>
              </a:ext>
            </a:extLst>
          </p:cNvPr>
          <p:cNvSpPr txBox="1"/>
          <p:nvPr/>
        </p:nvSpPr>
        <p:spPr>
          <a:xfrm>
            <a:off x="371478" y="1989139"/>
            <a:ext cx="5626615" cy="828673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is synthetic data?</a:t>
            </a:r>
          </a:p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is artificial data created to mimic real-world data characteristics and structures.</a:t>
            </a:r>
          </a:p>
        </p:txBody>
      </p:sp>
      <p:sp>
        <p:nvSpPr>
          <p:cNvPr id="3" name="テキスト ボックス 35">
            <a:extLst>
              <a:ext uri="{FF2B5EF4-FFF2-40B4-BE49-F238E27FC236}">
                <a16:creationId xmlns:a16="http://schemas.microsoft.com/office/drawing/2014/main" id="{53B85482-49C0-28F1-993C-3076156C35EA}"/>
              </a:ext>
            </a:extLst>
          </p:cNvPr>
          <p:cNvSpPr txBox="1"/>
          <p:nvPr/>
        </p:nvSpPr>
        <p:spPr>
          <a:xfrm>
            <a:off x="371478" y="2870565"/>
            <a:ext cx="5626615" cy="36665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are the benefits of synthetic data?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BE398B-E551-DEEE-821F-D6780900599B}"/>
              </a:ext>
            </a:extLst>
          </p:cNvPr>
          <p:cNvGrpSpPr/>
          <p:nvPr/>
        </p:nvGrpSpPr>
        <p:grpSpPr>
          <a:xfrm>
            <a:off x="598053" y="3310633"/>
            <a:ext cx="5173463" cy="2700787"/>
            <a:chOff x="551477" y="3310633"/>
            <a:chExt cx="5173463" cy="2700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A2945A-C1CE-FCFA-409E-36C32C0321FA}"/>
                </a:ext>
              </a:extLst>
            </p:cNvPr>
            <p:cNvGrpSpPr/>
            <p:nvPr/>
          </p:nvGrpSpPr>
          <p:grpSpPr>
            <a:xfrm>
              <a:off x="551477" y="3310633"/>
              <a:ext cx="5173463" cy="422558"/>
              <a:chOff x="551477" y="3310633"/>
              <a:chExt cx="5173463" cy="422558"/>
            </a:xfrm>
          </p:grpSpPr>
          <p:sp>
            <p:nvSpPr>
              <p:cNvPr id="4" name="円/楕円 34">
                <a:extLst>
                  <a:ext uri="{FF2B5EF4-FFF2-40B4-BE49-F238E27FC236}">
                    <a16:creationId xmlns:a16="http://schemas.microsoft.com/office/drawing/2014/main" id="{52551364-3CD6-1F44-ACE4-4FFB57E03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310633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Trebuchet MS" panose="020B0703020202090204" pitchFamily="34" charset="0"/>
                    <a:ea typeface="Meiryo" panose="020B0604030504040204" pitchFamily="34" charset="-128"/>
                  </a:rPr>
                  <a:t>1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B4FD4B-BC7A-1ECD-560C-6671D589FD57}"/>
                  </a:ext>
                </a:extLst>
              </p:cNvPr>
              <p:cNvSpPr/>
              <p:nvPr/>
            </p:nvSpPr>
            <p:spPr>
              <a:xfrm>
                <a:off x="1091478" y="3341230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Unlimited data 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84C7AF-818E-1C93-71AC-0DAB731209B3}"/>
                </a:ext>
              </a:extLst>
            </p:cNvPr>
            <p:cNvGrpSpPr/>
            <p:nvPr/>
          </p:nvGrpSpPr>
          <p:grpSpPr>
            <a:xfrm>
              <a:off x="551477" y="3880190"/>
              <a:ext cx="5173463" cy="422558"/>
              <a:chOff x="551477" y="3880190"/>
              <a:chExt cx="5173463" cy="422558"/>
            </a:xfrm>
          </p:grpSpPr>
          <p:sp>
            <p:nvSpPr>
              <p:cNvPr id="5" name="円/楕円 34">
                <a:extLst>
                  <a:ext uri="{FF2B5EF4-FFF2-40B4-BE49-F238E27FC236}">
                    <a16:creationId xmlns:a16="http://schemas.microsoft.com/office/drawing/2014/main" id="{32660B54-7AD0-5886-B2C5-7C1502157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880190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2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DE57C7-E8D3-BCEF-3D7C-017B8A38CDFC}"/>
                  </a:ext>
                </a:extLst>
              </p:cNvPr>
              <p:cNvSpPr/>
              <p:nvPr/>
            </p:nvSpPr>
            <p:spPr>
              <a:xfrm>
                <a:off x="1091478" y="3911469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No privacy issue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E2B05E-B3E3-4657-2E12-5BA3222C7982}"/>
                </a:ext>
              </a:extLst>
            </p:cNvPr>
            <p:cNvGrpSpPr/>
            <p:nvPr/>
          </p:nvGrpSpPr>
          <p:grpSpPr>
            <a:xfrm>
              <a:off x="551477" y="4449747"/>
              <a:ext cx="5173463" cy="422558"/>
              <a:chOff x="551477" y="4449747"/>
              <a:chExt cx="5173463" cy="422558"/>
            </a:xfrm>
          </p:grpSpPr>
          <p:sp>
            <p:nvSpPr>
              <p:cNvPr id="8" name="円/楕円 34">
                <a:extLst>
                  <a:ext uri="{FF2B5EF4-FFF2-40B4-BE49-F238E27FC236}">
                    <a16:creationId xmlns:a16="http://schemas.microsoft.com/office/drawing/2014/main" id="{98DADBD4-0204-1E1A-9353-60234AD58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4449747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Trebuchet MS" panose="020B0703020202090204" pitchFamily="34" charset="0"/>
                    <a:ea typeface="Meiryo" panose="020B0604030504040204" pitchFamily="34" charset="-128"/>
                  </a:rPr>
                  <a:t>3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4691E-6183-86C5-121F-CCF2100D7B19}"/>
                  </a:ext>
                </a:extLst>
              </p:cNvPr>
              <p:cNvSpPr/>
              <p:nvPr/>
            </p:nvSpPr>
            <p:spPr>
              <a:xfrm>
                <a:off x="1091478" y="448170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bias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BB57CC-88CC-7CA9-F118-07D5EE0302BD}"/>
                </a:ext>
              </a:extLst>
            </p:cNvPr>
            <p:cNvGrpSpPr/>
            <p:nvPr/>
          </p:nvGrpSpPr>
          <p:grpSpPr>
            <a:xfrm>
              <a:off x="551477" y="5019304"/>
              <a:ext cx="5173463" cy="422558"/>
              <a:chOff x="551477" y="5019304"/>
              <a:chExt cx="5173463" cy="422558"/>
            </a:xfrm>
          </p:grpSpPr>
          <p:sp>
            <p:nvSpPr>
              <p:cNvPr id="9" name="円/楕円 34">
                <a:extLst>
                  <a:ext uri="{FF2B5EF4-FFF2-40B4-BE49-F238E27FC236}">
                    <a16:creationId xmlns:a16="http://schemas.microsoft.com/office/drawing/2014/main" id="{3B6409D8-D7FA-142E-90B1-99F354675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019304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4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DBB715-4AF6-AEAD-2E8B-4FE0F7065226}"/>
                  </a:ext>
                </a:extLst>
              </p:cNvPr>
              <p:cNvSpPr/>
              <p:nvPr/>
            </p:nvSpPr>
            <p:spPr>
              <a:xfrm>
                <a:off x="1091478" y="5051947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time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0B7584-5C85-C3F8-0B4E-2342ED4AB6FD}"/>
                </a:ext>
              </a:extLst>
            </p:cNvPr>
            <p:cNvGrpSpPr/>
            <p:nvPr/>
          </p:nvGrpSpPr>
          <p:grpSpPr>
            <a:xfrm>
              <a:off x="551477" y="5588862"/>
              <a:ext cx="5173463" cy="422558"/>
              <a:chOff x="551477" y="5588862"/>
              <a:chExt cx="5173463" cy="422558"/>
            </a:xfrm>
          </p:grpSpPr>
          <p:sp>
            <p:nvSpPr>
              <p:cNvPr id="10" name="円/楕円 34">
                <a:extLst>
                  <a:ext uri="{FF2B5EF4-FFF2-40B4-BE49-F238E27FC236}">
                    <a16:creationId xmlns:a16="http://schemas.microsoft.com/office/drawing/2014/main" id="{012CBFCA-18E9-D48F-A3BC-97FE52D9F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588862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5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3295A-7DFC-5110-FE1A-BB7E60DE4AB7}"/>
                  </a:ext>
                </a:extLst>
              </p:cNvPr>
              <p:cNvSpPr/>
              <p:nvPr/>
            </p:nvSpPr>
            <p:spPr>
              <a:xfrm>
                <a:off x="1091478" y="561531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monetary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sp>
        <p:nvSpPr>
          <p:cNvPr id="38" name="テキスト ボックス 72">
            <a:extLst>
              <a:ext uri="{FF2B5EF4-FFF2-40B4-BE49-F238E27FC236}">
                <a16:creationId xmlns:a16="http://schemas.microsoft.com/office/drawing/2014/main" id="{7881A584-E6C0-CBEC-E13B-3CD5A6D7415A}"/>
              </a:ext>
            </a:extLst>
          </p:cNvPr>
          <p:cNvSpPr txBox="1"/>
          <p:nvPr/>
        </p:nvSpPr>
        <p:spPr>
          <a:xfrm>
            <a:off x="7301709" y="2363847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Statistics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9C8FBF-51D2-FE4E-2920-C1AF822EB935}"/>
              </a:ext>
            </a:extLst>
          </p:cNvPr>
          <p:cNvGrpSpPr/>
          <p:nvPr/>
        </p:nvGrpSpPr>
        <p:grpSpPr>
          <a:xfrm>
            <a:off x="6114342" y="2162345"/>
            <a:ext cx="1231680" cy="1231680"/>
            <a:chOff x="7812396" y="2242769"/>
            <a:chExt cx="828676" cy="828676"/>
          </a:xfrm>
        </p:grpSpPr>
        <p:sp>
          <p:nvSpPr>
            <p:cNvPr id="40" name="楕円 3">
              <a:extLst>
                <a:ext uri="{FF2B5EF4-FFF2-40B4-BE49-F238E27FC236}">
                  <a16:creationId xmlns:a16="http://schemas.microsoft.com/office/drawing/2014/main" id="{74120ED7-D484-B97D-2900-BD7178862EC9}"/>
                </a:ext>
              </a:extLst>
            </p:cNvPr>
            <p:cNvSpPr/>
            <p:nvPr/>
          </p:nvSpPr>
          <p:spPr>
            <a:xfrm>
              <a:off x="7812396" y="224276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41" name="グラフィックス 26" descr="Statistics with solid fill">
              <a:extLst>
                <a:ext uri="{FF2B5EF4-FFF2-40B4-BE49-F238E27FC236}">
                  <a16:creationId xmlns:a16="http://schemas.microsoft.com/office/drawing/2014/main" id="{8D9F1082-B929-D3D0-404F-412D323DB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956680" y="2387053"/>
              <a:ext cx="540109" cy="540109"/>
            </a:xfrm>
            <a:prstGeom prst="rect">
              <a:avLst/>
            </a:prstGeom>
          </p:spPr>
        </p:pic>
      </p:grpSp>
      <p:sp>
        <p:nvSpPr>
          <p:cNvPr id="34" name="テキスト ボックス 72">
            <a:extLst>
              <a:ext uri="{FF2B5EF4-FFF2-40B4-BE49-F238E27FC236}">
                <a16:creationId xmlns:a16="http://schemas.microsoft.com/office/drawing/2014/main" id="{568C5361-803C-CCD9-9980-3746A4198275}"/>
              </a:ext>
            </a:extLst>
          </p:cNvPr>
          <p:cNvSpPr txBox="1"/>
          <p:nvPr/>
        </p:nvSpPr>
        <p:spPr>
          <a:xfrm>
            <a:off x="7301709" y="3727624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Machine learning</a:t>
            </a:r>
            <a:endParaRPr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502E4A-74F2-228C-387E-B411590B936D}"/>
              </a:ext>
            </a:extLst>
          </p:cNvPr>
          <p:cNvGrpSpPr/>
          <p:nvPr/>
        </p:nvGrpSpPr>
        <p:grpSpPr>
          <a:xfrm>
            <a:off x="6114342" y="3526122"/>
            <a:ext cx="1231680" cy="1231680"/>
            <a:chOff x="7812396" y="3673559"/>
            <a:chExt cx="828676" cy="828676"/>
          </a:xfrm>
        </p:grpSpPr>
        <p:sp>
          <p:nvSpPr>
            <p:cNvPr id="36" name="楕円 3">
              <a:extLst>
                <a:ext uri="{FF2B5EF4-FFF2-40B4-BE49-F238E27FC236}">
                  <a16:creationId xmlns:a16="http://schemas.microsoft.com/office/drawing/2014/main" id="{23456010-BADD-AEB0-A894-ED989B860B63}"/>
                </a:ext>
              </a:extLst>
            </p:cNvPr>
            <p:cNvSpPr/>
            <p:nvPr/>
          </p:nvSpPr>
          <p:spPr>
            <a:xfrm>
              <a:off x="7812396" y="367355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37" name="グラフィックス 26" descr="Robot with solid fill">
              <a:extLst>
                <a:ext uri="{FF2B5EF4-FFF2-40B4-BE49-F238E27FC236}">
                  <a16:creationId xmlns:a16="http://schemas.microsoft.com/office/drawing/2014/main" id="{76811F7E-7122-906C-9FBB-3D5DAACB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56680" y="3817843"/>
              <a:ext cx="540109" cy="540109"/>
            </a:xfrm>
            <a:prstGeom prst="rect">
              <a:avLst/>
            </a:prstGeom>
          </p:spPr>
        </p:pic>
      </p:grpSp>
      <p:sp>
        <p:nvSpPr>
          <p:cNvPr id="30" name="テキスト ボックス 72">
            <a:extLst>
              <a:ext uri="{FF2B5EF4-FFF2-40B4-BE49-F238E27FC236}">
                <a16:creationId xmlns:a16="http://schemas.microsoft.com/office/drawing/2014/main" id="{88CE55DF-38B9-1D60-7364-470A12780DEA}"/>
              </a:ext>
            </a:extLst>
          </p:cNvPr>
          <p:cNvSpPr txBox="1"/>
          <p:nvPr/>
        </p:nvSpPr>
        <p:spPr>
          <a:xfrm>
            <a:off x="7301709" y="5091400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Deep learning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E27384-F5B5-8827-3E79-3264235E20AE}"/>
              </a:ext>
            </a:extLst>
          </p:cNvPr>
          <p:cNvGrpSpPr/>
          <p:nvPr/>
        </p:nvGrpSpPr>
        <p:grpSpPr>
          <a:xfrm>
            <a:off x="6114342" y="4889898"/>
            <a:ext cx="1231680" cy="1231680"/>
            <a:chOff x="7812396" y="5104348"/>
            <a:chExt cx="828676" cy="828676"/>
          </a:xfrm>
        </p:grpSpPr>
        <p:sp>
          <p:nvSpPr>
            <p:cNvPr id="32" name="楕円 3">
              <a:extLst>
                <a:ext uri="{FF2B5EF4-FFF2-40B4-BE49-F238E27FC236}">
                  <a16:creationId xmlns:a16="http://schemas.microsoft.com/office/drawing/2014/main" id="{02802847-ADE6-032C-8D45-4BAFBD5D39F6}"/>
                </a:ext>
              </a:extLst>
            </p:cNvPr>
            <p:cNvSpPr/>
            <p:nvPr/>
          </p:nvSpPr>
          <p:spPr>
            <a:xfrm>
              <a:off x="7812396" y="5104348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33" name="グラフィックス 26" descr="Artificial Intelligence with solid fill">
              <a:extLst>
                <a:ext uri="{FF2B5EF4-FFF2-40B4-BE49-F238E27FC236}">
                  <a16:creationId xmlns:a16="http://schemas.microsoft.com/office/drawing/2014/main" id="{1DF8C26E-1ABC-3888-C05C-CAF5A219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56680" y="5248632"/>
              <a:ext cx="540109" cy="54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35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96BB-B138-9F2F-9999-7FB3D2D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17BEC8-EA0D-B9EF-0275-EDA3D56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GAN has gotten attention as a method of generating synthetic data. There is the Hidden Markov Model, an advanced version of the Markov Model.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BDF617-6C4C-05F2-21A7-B061EC213DB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FBD40F9-BC68-D010-3EB5-5D80AEC7647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A93925D-E5A2-7BF0-825E-9AAA98FAB8C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F2204D0D-37BB-1801-A58A-40E40AC1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8450F2A0-376D-DD07-E5EE-3353F260B482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371580BA-EFED-2E92-A415-434ACB05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E72A2688-B21B-0291-BEDE-967A7AB112E7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D0664B77-3E2C-FADC-EF84-B24C774061FD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63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0A4-B6C6-D9C8-E88C-4E068FF4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9AD0-F5C7-6BAB-B507-C0E49A6B9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134CB-7BAD-8D09-6EAE-61D21FF6B996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6C3D55-E26C-2408-9DDC-1A9C7E052567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3AEA63-779F-060D-42F7-CAEAB01A8E03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381E8F4A-0D5B-F47D-F93C-26A834355B60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GAN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E47FFADC-8EED-43C0-4401-25375364B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97C5E9BC-7BB0-0220-BE95-97FF3494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120711-8B17-2E5F-BE99-9869EFE9C893}"/>
              </a:ext>
            </a:extLst>
          </p:cNvPr>
          <p:cNvGrpSpPr/>
          <p:nvPr/>
        </p:nvGrpSpPr>
        <p:grpSpPr>
          <a:xfrm>
            <a:off x="8274637" y="2242769"/>
            <a:ext cx="3712789" cy="3690255"/>
            <a:chOff x="7812396" y="2242769"/>
            <a:chExt cx="3712789" cy="3690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7C2B501-1A3D-D96A-2B1A-6B6028445F70}"/>
                </a:ext>
              </a:extLst>
            </p:cNvPr>
            <p:cNvGrpSpPr/>
            <p:nvPr/>
          </p:nvGrpSpPr>
          <p:grpSpPr>
            <a:xfrm>
              <a:off x="7812396" y="2242769"/>
              <a:ext cx="3712789" cy="828676"/>
              <a:chOff x="7812396" y="2242769"/>
              <a:chExt cx="3712789" cy="828676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033FC7CD-F1B7-0476-58F2-9978F7368943}"/>
                  </a:ext>
                </a:extLst>
              </p:cNvPr>
              <p:cNvSpPr txBox="1"/>
              <p:nvPr/>
            </p:nvSpPr>
            <p:spPr>
              <a:xfrm>
                <a:off x="8641072" y="2242769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GB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コロナ</a:t>
                </a: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禍からの需要回復</a:t>
                </a:r>
                <a:endPara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B81CEC8-39D3-018C-33A3-7C738278FC30}"/>
                  </a:ext>
                </a:extLst>
              </p:cNvPr>
              <p:cNvGrpSpPr/>
              <p:nvPr/>
            </p:nvGrpSpPr>
            <p:grpSpPr>
              <a:xfrm>
                <a:off x="7812396" y="2242769"/>
                <a:ext cx="828676" cy="828676"/>
                <a:chOff x="7812396" y="2242769"/>
                <a:chExt cx="828676" cy="828676"/>
              </a:xfrm>
            </p:grpSpPr>
            <p:sp>
              <p:nvSpPr>
                <p:cNvPr id="29" name="楕円 3">
                  <a:extLst>
                    <a:ext uri="{FF2B5EF4-FFF2-40B4-BE49-F238E27FC236}">
                      <a16:creationId xmlns:a16="http://schemas.microsoft.com/office/drawing/2014/main" id="{674CE780-3613-E3E5-7377-79A1E3E8EF18}"/>
                    </a:ext>
                  </a:extLst>
                </p:cNvPr>
                <p:cNvSpPr/>
                <p:nvPr/>
              </p:nvSpPr>
              <p:spPr>
                <a:xfrm>
                  <a:off x="7812396" y="2242769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0" name="グラフィックス 26" descr="Return with solid fill">
                  <a:extLst>
                    <a:ext uri="{FF2B5EF4-FFF2-40B4-BE49-F238E27FC236}">
                      <a16:creationId xmlns:a16="http://schemas.microsoft.com/office/drawing/2014/main" id="{94236DDE-2740-0997-5579-8359E6575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7956680" y="2387053"/>
                  <a:ext cx="540109" cy="5401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537126-912A-E4D6-31F2-133328FFD8A0}"/>
                </a:ext>
              </a:extLst>
            </p:cNvPr>
            <p:cNvGrpSpPr/>
            <p:nvPr/>
          </p:nvGrpSpPr>
          <p:grpSpPr>
            <a:xfrm>
              <a:off x="7812396" y="3673559"/>
              <a:ext cx="3712789" cy="828676"/>
              <a:chOff x="7812396" y="3673559"/>
              <a:chExt cx="3712789" cy="828676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1B63DD3A-853B-3413-91C8-81FCF12D46F7}"/>
                  </a:ext>
                </a:extLst>
              </p:cNvPr>
              <p:cNvSpPr txBox="1"/>
              <p:nvPr/>
            </p:nvSpPr>
            <p:spPr>
              <a:xfrm>
                <a:off x="8641072" y="3673559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値上げによる客単価上昇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B975FE8-781F-1616-67AA-97FF5DEA0CE6}"/>
                  </a:ext>
                </a:extLst>
              </p:cNvPr>
              <p:cNvGrpSpPr/>
              <p:nvPr/>
            </p:nvGrpSpPr>
            <p:grpSpPr>
              <a:xfrm>
                <a:off x="7812396" y="3673559"/>
                <a:ext cx="828676" cy="828676"/>
                <a:chOff x="7812396" y="3673559"/>
                <a:chExt cx="828676" cy="828676"/>
              </a:xfrm>
            </p:grpSpPr>
            <p:sp>
              <p:nvSpPr>
                <p:cNvPr id="33" name="楕円 3">
                  <a:extLst>
                    <a:ext uri="{FF2B5EF4-FFF2-40B4-BE49-F238E27FC236}">
                      <a16:creationId xmlns:a16="http://schemas.microsoft.com/office/drawing/2014/main" id="{D48E444F-0A99-0F3B-51D1-4978904A9072}"/>
                    </a:ext>
                  </a:extLst>
                </p:cNvPr>
                <p:cNvSpPr/>
                <p:nvPr/>
              </p:nvSpPr>
              <p:spPr>
                <a:xfrm>
                  <a:off x="7812396" y="3673559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4" name="グラフィックス 26" descr="Flying Money with solid fill">
                  <a:extLst>
                    <a:ext uri="{FF2B5EF4-FFF2-40B4-BE49-F238E27FC236}">
                      <a16:creationId xmlns:a16="http://schemas.microsoft.com/office/drawing/2014/main" id="{9928EAA6-D8F2-95E6-D627-23905E6B4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7956680" y="3817843"/>
                  <a:ext cx="540109" cy="5401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1AB9AAF-F999-D94C-53EF-952609DD37A4}"/>
                </a:ext>
              </a:extLst>
            </p:cNvPr>
            <p:cNvGrpSpPr/>
            <p:nvPr/>
          </p:nvGrpSpPr>
          <p:grpSpPr>
            <a:xfrm>
              <a:off x="7812396" y="5104348"/>
              <a:ext cx="3712789" cy="828676"/>
              <a:chOff x="7812396" y="5104348"/>
              <a:chExt cx="3712789" cy="828676"/>
            </a:xfrm>
          </p:grpSpPr>
          <p:sp>
            <p:nvSpPr>
              <p:cNvPr id="35" name="テキスト ボックス 72">
                <a:extLst>
                  <a:ext uri="{FF2B5EF4-FFF2-40B4-BE49-F238E27FC236}">
                    <a16:creationId xmlns:a16="http://schemas.microsoft.com/office/drawing/2014/main" id="{42542741-37B4-380D-A074-E8DDA5F03742}"/>
                  </a:ext>
                </a:extLst>
              </p:cNvPr>
              <p:cNvSpPr txBox="1"/>
              <p:nvPr/>
            </p:nvSpPr>
            <p:spPr>
              <a:xfrm>
                <a:off x="8641072" y="5104348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訪日外国人の増加</a:t>
                </a:r>
                <a:endPara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9E99939-BEBF-A41C-8C15-FA16991A56AE}"/>
                  </a:ext>
                </a:extLst>
              </p:cNvPr>
              <p:cNvGrpSpPr/>
              <p:nvPr/>
            </p:nvGrpSpPr>
            <p:grpSpPr>
              <a:xfrm>
                <a:off x="7812396" y="5104348"/>
                <a:ext cx="828676" cy="828676"/>
                <a:chOff x="7812396" y="5104348"/>
                <a:chExt cx="828676" cy="828676"/>
              </a:xfrm>
            </p:grpSpPr>
            <p:sp>
              <p:nvSpPr>
                <p:cNvPr id="37" name="楕円 3">
                  <a:extLst>
                    <a:ext uri="{FF2B5EF4-FFF2-40B4-BE49-F238E27FC236}">
                      <a16:creationId xmlns:a16="http://schemas.microsoft.com/office/drawing/2014/main" id="{FF1BB949-8192-EFD0-C992-6881109F43C3}"/>
                    </a:ext>
                  </a:extLst>
                </p:cNvPr>
                <p:cNvSpPr/>
                <p:nvPr/>
              </p:nvSpPr>
              <p:spPr>
                <a:xfrm>
                  <a:off x="7812396" y="5104348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8" name="グラフィックス 26" descr="Travel with solid fill">
                  <a:extLst>
                    <a:ext uri="{FF2B5EF4-FFF2-40B4-BE49-F238E27FC236}">
                      <a16:creationId xmlns:a16="http://schemas.microsoft.com/office/drawing/2014/main" id="{0F9A4EB8-E2D3-2250-2E38-427E34ADF2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7956680" y="5248632"/>
                  <a:ext cx="540109" cy="54010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56888-0670-A160-3C30-D945C97DB00D}"/>
              </a:ext>
            </a:extLst>
          </p:cNvPr>
          <p:cNvGrpSpPr/>
          <p:nvPr/>
        </p:nvGrpSpPr>
        <p:grpSpPr>
          <a:xfrm>
            <a:off x="7812396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1694D865-D750-74C2-E95F-2779BBCEED94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B0718BF-AEBE-C900-B1E0-E5EC437A7DEC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ED9E291C-51A1-ADD6-460D-EA8D80C8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EE764507-75BA-8DD1-DD59-09E89583D4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556" y="2685344"/>
            <a:ext cx="1038178" cy="1038178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1FE25B3-E6B6-0F86-61A9-41F9E72D7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8330" y="4849498"/>
            <a:ext cx="1038178" cy="1038178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CC9623AC-2975-3D67-7862-905CFACAA5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8090" y="2685344"/>
            <a:ext cx="1038178" cy="1038178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00526942-AE15-8CA5-4938-6EBFB4EBFA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6777" y="3926838"/>
            <a:ext cx="1038178" cy="1038178"/>
          </a:xfrm>
          <a:prstGeom prst="rect">
            <a:avLst/>
          </a:prstGeom>
        </p:spPr>
      </p:pic>
      <p:pic>
        <p:nvPicPr>
          <p:cNvPr id="14" name="Graphic 13" descr="Soundwave with solid fill">
            <a:extLst>
              <a:ext uri="{FF2B5EF4-FFF2-40B4-BE49-F238E27FC236}">
                <a16:creationId xmlns:a16="http://schemas.microsoft.com/office/drawing/2014/main" id="{BDA14831-B6B4-B07E-9993-BB7ABEE87C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4624" y="2685344"/>
            <a:ext cx="1038178" cy="103817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E934B0-7D80-D24C-1675-025AACD9FAB7}"/>
              </a:ext>
            </a:extLst>
          </p:cNvPr>
          <p:cNvSpPr/>
          <p:nvPr/>
        </p:nvSpPr>
        <p:spPr>
          <a:xfrm>
            <a:off x="5859035" y="3041460"/>
            <a:ext cx="1136090" cy="11360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Real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AB93110-CB81-F778-79D6-0BDADCC2F42D}"/>
              </a:ext>
            </a:extLst>
          </p:cNvPr>
          <p:cNvSpPr/>
          <p:nvPr/>
        </p:nvSpPr>
        <p:spPr>
          <a:xfrm>
            <a:off x="5859035" y="4481706"/>
            <a:ext cx="1136090" cy="11360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Fake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16459F-0591-E7E0-B128-13E2CADF7371}"/>
              </a:ext>
            </a:extLst>
          </p:cNvPr>
          <p:cNvSpPr/>
          <p:nvPr/>
        </p:nvSpPr>
        <p:spPr>
          <a:xfrm>
            <a:off x="551723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Noise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4D20DB-1131-1DE9-A563-921D09EFFD01}"/>
              </a:ext>
            </a:extLst>
          </p:cNvPr>
          <p:cNvSpPr/>
          <p:nvPr/>
        </p:nvSpPr>
        <p:spPr>
          <a:xfrm>
            <a:off x="1838409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9102540-8A6B-8DFE-F4EA-F5A5BFDBE648}"/>
              </a:ext>
            </a:extLst>
          </p:cNvPr>
          <p:cNvSpPr/>
          <p:nvPr/>
        </p:nvSpPr>
        <p:spPr>
          <a:xfrm>
            <a:off x="3125094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Fake Data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0A35AE-3728-B0A7-A957-26002F9BCED0}"/>
              </a:ext>
            </a:extLst>
          </p:cNvPr>
          <p:cNvSpPr/>
          <p:nvPr/>
        </p:nvSpPr>
        <p:spPr>
          <a:xfrm>
            <a:off x="3125094" y="4514927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B0BEC3-5E71-2C68-CA88-79080D1A9A1A}"/>
              </a:ext>
            </a:extLst>
          </p:cNvPr>
          <p:cNvSpPr/>
          <p:nvPr/>
        </p:nvSpPr>
        <p:spPr>
          <a:xfrm>
            <a:off x="4210499" y="3625272"/>
            <a:ext cx="139073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Discriminator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02CFFF-FB57-BAC2-7C79-62F9E5A0F4AC}"/>
              </a:ext>
            </a:extLst>
          </p:cNvPr>
          <p:cNvCxnSpPr/>
          <p:nvPr/>
        </p:nvCxnSpPr>
        <p:spPr>
          <a:xfrm>
            <a:off x="1672802" y="3204433"/>
            <a:ext cx="3509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9BD65-B937-3219-1248-BF2F6B128D72}"/>
              </a:ext>
            </a:extLst>
          </p:cNvPr>
          <p:cNvCxnSpPr>
            <a:cxnSpLocks/>
          </p:cNvCxnSpPr>
          <p:nvPr/>
        </p:nvCxnSpPr>
        <p:spPr>
          <a:xfrm>
            <a:off x="2830579" y="3204433"/>
            <a:ext cx="53468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258495A-D32C-24BF-0777-66B6A81069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77419" y="4965016"/>
            <a:ext cx="828447" cy="43597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7D90D3-43F8-03E2-3C01-363AFA95C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424955" y="3609506"/>
            <a:ext cx="434080" cy="83642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BEDBB9-6CDB-4C9F-86AB-064DE144AE6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423179" y="4419728"/>
            <a:ext cx="435856" cy="6300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B15703E-D61E-BC12-CF94-B9ABC356E3E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077419" y="3215880"/>
            <a:ext cx="828447" cy="40939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0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590FF3CF-329C-D5F9-0226-65214A68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6051" y="844470"/>
            <a:ext cx="1817084" cy="1817084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74F7A773-C32E-136E-C94B-43BBBD986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405" y="4074263"/>
            <a:ext cx="1817084" cy="1817084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B2877D76-AFD1-D652-B41D-DC50DDB17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7151" y="844470"/>
            <a:ext cx="1817084" cy="1817084"/>
          </a:xfrm>
          <a:prstGeom prst="rect">
            <a:avLst/>
          </a:prstGeom>
        </p:spPr>
      </p:pic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57128DAC-5137-753E-410B-B77DD5843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2457" y="2459367"/>
            <a:ext cx="1817084" cy="1817084"/>
          </a:xfrm>
          <a:prstGeom prst="rect">
            <a:avLst/>
          </a:prstGeom>
        </p:spPr>
      </p:pic>
      <p:pic>
        <p:nvPicPr>
          <p:cNvPr id="11" name="Graphic 10" descr="Soundwave with solid fill">
            <a:extLst>
              <a:ext uri="{FF2B5EF4-FFF2-40B4-BE49-F238E27FC236}">
                <a16:creationId xmlns:a16="http://schemas.microsoft.com/office/drawing/2014/main" id="{95EBAE60-3F70-07BE-3A7D-9B3E4BD0A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251" y="844470"/>
            <a:ext cx="1817084" cy="181708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1F6CDD-6CDF-906D-E023-AA64FA2D95BC}"/>
              </a:ext>
            </a:extLst>
          </p:cNvPr>
          <p:cNvSpPr/>
          <p:nvPr/>
        </p:nvSpPr>
        <p:spPr>
          <a:xfrm>
            <a:off x="9492343" y="758784"/>
            <a:ext cx="1988457" cy="19884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14F34D-2713-A48D-F73E-C46F2640CCF2}"/>
              </a:ext>
            </a:extLst>
          </p:cNvPr>
          <p:cNvSpPr/>
          <p:nvPr/>
        </p:nvSpPr>
        <p:spPr>
          <a:xfrm>
            <a:off x="9492343" y="3988577"/>
            <a:ext cx="1988457" cy="198845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Fake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7B04FE-6E90-003E-6030-223C95C6909D}"/>
              </a:ext>
            </a:extLst>
          </p:cNvPr>
          <p:cNvSpPr/>
          <p:nvPr/>
        </p:nvSpPr>
        <p:spPr>
          <a:xfrm>
            <a:off x="550737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Noise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7D69E-1528-048A-D797-75D086722882}"/>
              </a:ext>
            </a:extLst>
          </p:cNvPr>
          <p:cNvSpPr/>
          <p:nvPr/>
        </p:nvSpPr>
        <p:spPr>
          <a:xfrm>
            <a:off x="2779637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7DBC1E-1C5A-2D0C-C20E-A1803AEC82C3}"/>
              </a:ext>
            </a:extLst>
          </p:cNvPr>
          <p:cNvSpPr/>
          <p:nvPr/>
        </p:nvSpPr>
        <p:spPr>
          <a:xfrm>
            <a:off x="5002891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7317E-F58F-CE80-665E-45B1BA2E6FBF}"/>
              </a:ext>
            </a:extLst>
          </p:cNvPr>
          <p:cNvSpPr/>
          <p:nvPr/>
        </p:nvSpPr>
        <p:spPr>
          <a:xfrm>
            <a:off x="5002891" y="3791807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45D91B-4009-99CD-1D39-DB5ED8DBB0FD}"/>
              </a:ext>
            </a:extLst>
          </p:cNvPr>
          <p:cNvSpPr/>
          <p:nvPr/>
        </p:nvSpPr>
        <p:spPr>
          <a:xfrm>
            <a:off x="7420877" y="2129236"/>
            <a:ext cx="1620244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635C5-F2AE-93F6-1887-D5961529894F}"/>
              </a:ext>
            </a:extLst>
          </p:cNvPr>
          <p:cNvCxnSpPr/>
          <p:nvPr/>
        </p:nvCxnSpPr>
        <p:spPr>
          <a:xfrm>
            <a:off x="2165335" y="1753012"/>
            <a:ext cx="61430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356822-83A0-D7B0-6C33-A6358A20FF9C}"/>
              </a:ext>
            </a:extLst>
          </p:cNvPr>
          <p:cNvCxnSpPr>
            <a:cxnSpLocks/>
          </p:cNvCxnSpPr>
          <p:nvPr/>
        </p:nvCxnSpPr>
        <p:spPr>
          <a:xfrm>
            <a:off x="4191749" y="1753012"/>
            <a:ext cx="93583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2949A74-4C7F-9F67-4A1D-827216D298C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88511" y="1753012"/>
            <a:ext cx="1842488" cy="37622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5B9E3FB-9DC3-E27D-0943-B4CBA256BE9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339301" y="4276451"/>
            <a:ext cx="1891698" cy="70635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1E2639-062D-8F82-016B-5EC7D1EF20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930321" y="1753013"/>
            <a:ext cx="562022" cy="16394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EE317C-291A-CBC2-6247-3513082619F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930321" y="3392488"/>
            <a:ext cx="562022" cy="15903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57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5F3F1-8DC5-FADE-EA7A-F6FDED8D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DC667A-E9E4-39A6-FB6F-D777A31FA0FC}"/>
              </a:ext>
            </a:extLst>
          </p:cNvPr>
          <p:cNvGrpSpPr/>
          <p:nvPr/>
        </p:nvGrpSpPr>
        <p:grpSpPr>
          <a:xfrm>
            <a:off x="1307708" y="1674688"/>
            <a:ext cx="8778327" cy="4302346"/>
            <a:chOff x="348251" y="520861"/>
            <a:chExt cx="11132549" cy="5456173"/>
          </a:xfrm>
        </p:grpSpPr>
        <p:pic>
          <p:nvPicPr>
            <p:cNvPr id="3" name="Graphic 2" descr="Database with solid fill">
              <a:extLst>
                <a:ext uri="{FF2B5EF4-FFF2-40B4-BE49-F238E27FC236}">
                  <a16:creationId xmlns:a16="http://schemas.microsoft.com/office/drawing/2014/main" id="{8FF6EF99-D819-559E-4D58-2CB32F79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6051" y="844470"/>
              <a:ext cx="1817084" cy="1817084"/>
            </a:xfrm>
            <a:prstGeom prst="rect">
              <a:avLst/>
            </a:prstGeom>
          </p:spPr>
        </p:pic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D082A21F-688E-552E-1082-FFFCF565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0405" y="4074263"/>
              <a:ext cx="1817084" cy="1817084"/>
            </a:xfrm>
            <a:prstGeom prst="rect">
              <a:avLst/>
            </a:prstGeom>
          </p:spPr>
        </p:pic>
        <p:pic>
          <p:nvPicPr>
            <p:cNvPr id="7" name="Graphic 6" descr="Artificial Intelligence with solid fill">
              <a:extLst>
                <a:ext uri="{FF2B5EF4-FFF2-40B4-BE49-F238E27FC236}">
                  <a16:creationId xmlns:a16="http://schemas.microsoft.com/office/drawing/2014/main" id="{75BEA901-F797-95CB-B5B1-A0AD3EA4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7151" y="844470"/>
              <a:ext cx="1817084" cy="1817084"/>
            </a:xfrm>
            <a:prstGeom prst="rect">
              <a:avLst/>
            </a:prstGeom>
          </p:spPr>
        </p:pic>
        <p:pic>
          <p:nvPicPr>
            <p:cNvPr id="9" name="Graphic 8" descr="Artificial Intelligence with solid fill">
              <a:extLst>
                <a:ext uri="{FF2B5EF4-FFF2-40B4-BE49-F238E27FC236}">
                  <a16:creationId xmlns:a16="http://schemas.microsoft.com/office/drawing/2014/main" id="{8C458B4C-D4CC-9C67-1771-F0E3466A2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22457" y="2459367"/>
              <a:ext cx="1817084" cy="1817084"/>
            </a:xfrm>
            <a:prstGeom prst="rect">
              <a:avLst/>
            </a:prstGeom>
          </p:spPr>
        </p:pic>
        <p:pic>
          <p:nvPicPr>
            <p:cNvPr id="11" name="Graphic 10" descr="Soundwave with solid fill">
              <a:extLst>
                <a:ext uri="{FF2B5EF4-FFF2-40B4-BE49-F238E27FC236}">
                  <a16:creationId xmlns:a16="http://schemas.microsoft.com/office/drawing/2014/main" id="{511F1C77-5127-C56D-F83D-3F485695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8251" y="844470"/>
              <a:ext cx="1817084" cy="181708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F79EB8-D4D5-0642-45D4-3B2C9AF5260E}"/>
                </a:ext>
              </a:extLst>
            </p:cNvPr>
            <p:cNvSpPr/>
            <p:nvPr/>
          </p:nvSpPr>
          <p:spPr>
            <a:xfrm>
              <a:off x="9492343" y="758784"/>
              <a:ext cx="1988457" cy="19884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D72900-F22B-F4C1-F41C-1DCDA0E9A151}"/>
                </a:ext>
              </a:extLst>
            </p:cNvPr>
            <p:cNvSpPr/>
            <p:nvPr/>
          </p:nvSpPr>
          <p:spPr>
            <a:xfrm>
              <a:off x="9492343" y="3988577"/>
              <a:ext cx="1988457" cy="198845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Fake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80736FE-0F16-A0FD-6EAA-6C19EF211773}"/>
                </a:ext>
              </a:extLst>
            </p:cNvPr>
            <p:cNvSpPr/>
            <p:nvPr/>
          </p:nvSpPr>
          <p:spPr>
            <a:xfrm>
              <a:off x="550737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Noise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AAF1298-F215-DBAF-499E-E758D3EB11D0}"/>
                </a:ext>
              </a:extLst>
            </p:cNvPr>
            <p:cNvSpPr/>
            <p:nvPr/>
          </p:nvSpPr>
          <p:spPr>
            <a:xfrm>
              <a:off x="2779637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Generator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40C269B-D431-179B-7B50-0F9BE3ABECDE}"/>
                </a:ext>
              </a:extLst>
            </p:cNvPr>
            <p:cNvSpPr/>
            <p:nvPr/>
          </p:nvSpPr>
          <p:spPr>
            <a:xfrm>
              <a:off x="5002891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Fake Data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FB63C1-6D08-50B4-20E0-E3723D49CACE}"/>
                </a:ext>
              </a:extLst>
            </p:cNvPr>
            <p:cNvSpPr/>
            <p:nvPr/>
          </p:nvSpPr>
          <p:spPr>
            <a:xfrm>
              <a:off x="5002891" y="3791807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Real Data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91CCA3-5480-4780-8D81-943BAFA6A0AE}"/>
                </a:ext>
              </a:extLst>
            </p:cNvPr>
            <p:cNvSpPr/>
            <p:nvPr/>
          </p:nvSpPr>
          <p:spPr>
            <a:xfrm>
              <a:off x="7420877" y="2129236"/>
              <a:ext cx="1620244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Discriminator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DBFCEF-FD4A-38F8-CFA3-A80928CAF5BE}"/>
                </a:ext>
              </a:extLst>
            </p:cNvPr>
            <p:cNvCxnSpPr/>
            <p:nvPr/>
          </p:nvCxnSpPr>
          <p:spPr>
            <a:xfrm>
              <a:off x="2165335" y="1753012"/>
              <a:ext cx="614302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B50C9-5BB0-8FC7-1FC9-8F8282FABF6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49" y="1753012"/>
              <a:ext cx="935836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8BC7C2-4C60-BFA1-2274-4F8D77F7DA1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88511" y="1753012"/>
              <a:ext cx="1842488" cy="376224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AB27DB9-49BF-7F15-279E-941503DCE1CD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339301" y="4276451"/>
              <a:ext cx="1891698" cy="706353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FDE070-9D35-A390-041C-2337153CE6E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930321" y="1753013"/>
              <a:ext cx="562022" cy="163947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3C8E0-9B79-BB05-734C-F9184EA5303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8930321" y="3392488"/>
              <a:ext cx="562022" cy="159031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66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1EE18616-85B8-3ED7-61D5-F105B084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211" y="2181727"/>
            <a:ext cx="2494547" cy="2494547"/>
          </a:xfrm>
          <a:prstGeom prst="rect">
            <a:avLst/>
          </a:prstGeom>
        </p:spPr>
      </p:pic>
      <p:pic>
        <p:nvPicPr>
          <p:cNvPr id="5" name="Graphic 4" descr="Umbrella with solid fill">
            <a:extLst>
              <a:ext uri="{FF2B5EF4-FFF2-40B4-BE49-F238E27FC236}">
                <a16:creationId xmlns:a16="http://schemas.microsoft.com/office/drawing/2014/main" id="{E60B3324-61F3-6E15-CA7D-94C5C2208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726" y="2181727"/>
            <a:ext cx="2494547" cy="2494547"/>
          </a:xfrm>
          <a:prstGeom prst="rect">
            <a:avLst/>
          </a:prstGeom>
        </p:spPr>
      </p:pic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21F25E2E-DE88-CA77-90CF-0E4886923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242" y="2181727"/>
            <a:ext cx="2494547" cy="24945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0BE22C-54B4-5685-E74B-619A244CFB1A}"/>
              </a:ext>
            </a:extLst>
          </p:cNvPr>
          <p:cNvSpPr/>
          <p:nvPr/>
        </p:nvSpPr>
        <p:spPr>
          <a:xfrm>
            <a:off x="1764428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690841-B7BA-FE4B-31D2-2A5ABE097218}"/>
              </a:ext>
            </a:extLst>
          </p:cNvPr>
          <p:cNvSpPr/>
          <p:nvPr/>
        </p:nvSpPr>
        <p:spPr>
          <a:xfrm>
            <a:off x="5389943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Rainy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9C7491-9147-B9A1-2809-F674ACAC6ECA}"/>
              </a:ext>
            </a:extLst>
          </p:cNvPr>
          <p:cNvSpPr/>
          <p:nvPr/>
        </p:nvSpPr>
        <p:spPr>
          <a:xfrm>
            <a:off x="9015462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Sunny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3B795-529B-88CF-12EB-A62A0657D5CA}"/>
              </a:ext>
            </a:extLst>
          </p:cNvPr>
          <p:cNvCxnSpPr/>
          <p:nvPr/>
        </p:nvCxnSpPr>
        <p:spPr>
          <a:xfrm>
            <a:off x="3513221" y="3031958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1E77F-67D2-553B-0926-D7C4F9D036E0}"/>
              </a:ext>
            </a:extLst>
          </p:cNvPr>
          <p:cNvCxnSpPr/>
          <p:nvPr/>
        </p:nvCxnSpPr>
        <p:spPr>
          <a:xfrm>
            <a:off x="7343273" y="3031958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30EA82-4FFE-6E6D-48EF-82AA1059FFE2}"/>
              </a:ext>
            </a:extLst>
          </p:cNvPr>
          <p:cNvCxnSpPr/>
          <p:nvPr/>
        </p:nvCxnSpPr>
        <p:spPr>
          <a:xfrm flipH="1">
            <a:off x="7343273" y="3962400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346AA-F3C5-9623-3268-101764B81810}"/>
              </a:ext>
            </a:extLst>
          </p:cNvPr>
          <p:cNvCxnSpPr/>
          <p:nvPr/>
        </p:nvCxnSpPr>
        <p:spPr>
          <a:xfrm flipH="1">
            <a:off x="3685673" y="3962400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ine arrow: Rotate right outline">
            <a:extLst>
              <a:ext uri="{FF2B5EF4-FFF2-40B4-BE49-F238E27FC236}">
                <a16:creationId xmlns:a16="http://schemas.microsoft.com/office/drawing/2014/main" id="{932AE4AB-37BA-F718-439B-8B236DA05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47554">
            <a:off x="449179" y="2971800"/>
            <a:ext cx="914400" cy="914400"/>
          </a:xfrm>
          <a:prstGeom prst="rect">
            <a:avLst/>
          </a:prstGeom>
        </p:spPr>
      </p:pic>
      <p:pic>
        <p:nvPicPr>
          <p:cNvPr id="27" name="Graphic 26" descr="Line arrow: Rotate right outline">
            <a:extLst>
              <a:ext uri="{FF2B5EF4-FFF2-40B4-BE49-F238E27FC236}">
                <a16:creationId xmlns:a16="http://schemas.microsoft.com/office/drawing/2014/main" id="{937DC279-187B-BB09-9B6C-EF401DD3D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332">
            <a:off x="5638798" y="1571617"/>
            <a:ext cx="914400" cy="914400"/>
          </a:xfrm>
          <a:prstGeom prst="rect">
            <a:avLst/>
          </a:prstGeom>
        </p:spPr>
      </p:pic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9809BDF4-A8F2-BEA7-CDFF-3D2E1107F1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792222">
            <a:off x="10854185" y="2998923"/>
            <a:ext cx="914400" cy="9144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227232-77E1-4B4F-DFC5-87452AD1A16D}"/>
              </a:ext>
            </a:extLst>
          </p:cNvPr>
          <p:cNvSpPr/>
          <p:nvPr/>
        </p:nvSpPr>
        <p:spPr>
          <a:xfrm>
            <a:off x="3482735" y="2638419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9E61DA-8DFE-6C73-1310-373F606303EE}"/>
              </a:ext>
            </a:extLst>
          </p:cNvPr>
          <p:cNvSpPr/>
          <p:nvPr/>
        </p:nvSpPr>
        <p:spPr>
          <a:xfrm>
            <a:off x="7319960" y="2638419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0D653-B8BB-A2A2-EB27-6658E8E81701}"/>
              </a:ext>
            </a:extLst>
          </p:cNvPr>
          <p:cNvSpPr/>
          <p:nvPr/>
        </p:nvSpPr>
        <p:spPr>
          <a:xfrm>
            <a:off x="3749435" y="3568861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D47DBC6-32DF-F4C5-E9D6-CED6EFE67C7A}"/>
              </a:ext>
            </a:extLst>
          </p:cNvPr>
          <p:cNvSpPr/>
          <p:nvPr/>
        </p:nvSpPr>
        <p:spPr>
          <a:xfrm>
            <a:off x="7319960" y="3568861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EF82B3C-743E-0EE5-00FC-6BA093F7C1DB}"/>
              </a:ext>
            </a:extLst>
          </p:cNvPr>
          <p:cNvCxnSpPr>
            <a:cxnSpLocks/>
          </p:cNvCxnSpPr>
          <p:nvPr/>
        </p:nvCxnSpPr>
        <p:spPr>
          <a:xfrm rot="10800000">
            <a:off x="6059488" y="1026695"/>
            <a:ext cx="3662028" cy="1155034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CEA6DEB-C806-7CAA-036F-91E7BEA9FDEA}"/>
              </a:ext>
            </a:extLst>
          </p:cNvPr>
          <p:cNvCxnSpPr/>
          <p:nvPr/>
        </p:nvCxnSpPr>
        <p:spPr>
          <a:xfrm rot="10800000" flipV="1">
            <a:off x="2390274" y="1026696"/>
            <a:ext cx="3705726" cy="1347536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802527B-D0AF-F4BC-7DD4-4C85EA94535E}"/>
              </a:ext>
            </a:extLst>
          </p:cNvPr>
          <p:cNvGrpSpPr/>
          <p:nvPr/>
        </p:nvGrpSpPr>
        <p:grpSpPr>
          <a:xfrm rot="10800000">
            <a:off x="2390274" y="5157535"/>
            <a:ext cx="7331242" cy="1347537"/>
            <a:chOff x="2390274" y="5606714"/>
            <a:chExt cx="7331242" cy="134753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874DCD07-E441-7CF4-6DAD-BBE011235E8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976B3DC8-4647-53E7-3735-633010B8882A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2CBB3E0-DB39-437E-F6BB-571730702D36}"/>
              </a:ext>
            </a:extLst>
          </p:cNvPr>
          <p:cNvSpPr/>
          <p:nvPr/>
        </p:nvSpPr>
        <p:spPr>
          <a:xfrm>
            <a:off x="5346246" y="489793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FDC454D-09CE-C98E-3E7A-65B5DABFDC2C}"/>
              </a:ext>
            </a:extLst>
          </p:cNvPr>
          <p:cNvSpPr/>
          <p:nvPr/>
        </p:nvSpPr>
        <p:spPr>
          <a:xfrm>
            <a:off x="5346246" y="5939336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F508E16-573E-D2FE-3FC7-F63EB0E02B2C}"/>
              </a:ext>
            </a:extLst>
          </p:cNvPr>
          <p:cNvSpPr/>
          <p:nvPr/>
        </p:nvSpPr>
        <p:spPr>
          <a:xfrm>
            <a:off x="10605329" y="3962400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31273E3-33A8-161E-201A-642A059C6B3A}"/>
              </a:ext>
            </a:extLst>
          </p:cNvPr>
          <p:cNvSpPr/>
          <p:nvPr/>
        </p:nvSpPr>
        <p:spPr>
          <a:xfrm>
            <a:off x="200323" y="3962400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615CFFC-BFB5-AA5A-6C3E-7A6CA348846E}"/>
              </a:ext>
            </a:extLst>
          </p:cNvPr>
          <p:cNvSpPr/>
          <p:nvPr/>
        </p:nvSpPr>
        <p:spPr>
          <a:xfrm>
            <a:off x="5346246" y="1306925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94565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C866-2539-F7D6-39BB-6FD47CDE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F6D419AE-6253-2E1E-124E-8C79DB68E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677" y="2564069"/>
            <a:ext cx="1639887" cy="1639887"/>
          </a:xfrm>
          <a:prstGeom prst="rect">
            <a:avLst/>
          </a:prstGeom>
        </p:spPr>
      </p:pic>
      <p:pic>
        <p:nvPicPr>
          <p:cNvPr id="5" name="Graphic 4" descr="Umbrella with solid fill">
            <a:extLst>
              <a:ext uri="{FF2B5EF4-FFF2-40B4-BE49-F238E27FC236}">
                <a16:creationId xmlns:a16="http://schemas.microsoft.com/office/drawing/2014/main" id="{220748FD-C3E6-E80F-929E-E9558E09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3406" y="2564069"/>
            <a:ext cx="1639887" cy="1639887"/>
          </a:xfrm>
          <a:prstGeom prst="rect">
            <a:avLst/>
          </a:prstGeom>
        </p:spPr>
      </p:pic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BEC64A15-87DA-4AD4-3283-858D77A1D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1040" y="2564069"/>
            <a:ext cx="1639887" cy="16398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13160C-02C8-DC3D-D0C3-DCD60B9559D3}"/>
              </a:ext>
            </a:extLst>
          </p:cNvPr>
          <p:cNvSpPr/>
          <p:nvPr/>
        </p:nvSpPr>
        <p:spPr>
          <a:xfrm>
            <a:off x="2770467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EB7440-2DC5-761F-393A-004E281B6D0F}"/>
              </a:ext>
            </a:extLst>
          </p:cNvPr>
          <p:cNvSpPr/>
          <p:nvPr/>
        </p:nvSpPr>
        <p:spPr>
          <a:xfrm>
            <a:off x="5623378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Rainy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7ABF47-CA3B-2F22-CFC2-46895B89A86E}"/>
              </a:ext>
            </a:extLst>
          </p:cNvPr>
          <p:cNvSpPr/>
          <p:nvPr/>
        </p:nvSpPr>
        <p:spPr>
          <a:xfrm>
            <a:off x="8446829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Sunny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629F70-3D05-09EF-43F5-9680DE38942C}"/>
              </a:ext>
            </a:extLst>
          </p:cNvPr>
          <p:cNvCxnSpPr>
            <a:cxnSpLocks/>
          </p:cNvCxnSpPr>
          <p:nvPr/>
        </p:nvCxnSpPr>
        <p:spPr>
          <a:xfrm>
            <a:off x="4094323" y="3123002"/>
            <a:ext cx="111908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815B3-CA4B-9204-70BD-DA9DE279EF9B}"/>
              </a:ext>
            </a:extLst>
          </p:cNvPr>
          <p:cNvCxnSpPr>
            <a:cxnSpLocks/>
          </p:cNvCxnSpPr>
          <p:nvPr/>
        </p:nvCxnSpPr>
        <p:spPr>
          <a:xfrm>
            <a:off x="6907475" y="3123002"/>
            <a:ext cx="114566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4F855A-287E-F369-67A9-EFF44B3AB1A8}"/>
              </a:ext>
            </a:extLst>
          </p:cNvPr>
          <p:cNvCxnSpPr>
            <a:cxnSpLocks/>
          </p:cNvCxnSpPr>
          <p:nvPr/>
        </p:nvCxnSpPr>
        <p:spPr>
          <a:xfrm flipH="1">
            <a:off x="6907475" y="3734664"/>
            <a:ext cx="114566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B9D010-5C89-B3D6-52EA-602B48CD48B2}"/>
              </a:ext>
            </a:extLst>
          </p:cNvPr>
          <p:cNvCxnSpPr>
            <a:cxnSpLocks/>
          </p:cNvCxnSpPr>
          <p:nvPr/>
        </p:nvCxnSpPr>
        <p:spPr>
          <a:xfrm flipH="1">
            <a:off x="4094323" y="3734664"/>
            <a:ext cx="137891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ine arrow: Rotate right outline">
            <a:extLst>
              <a:ext uri="{FF2B5EF4-FFF2-40B4-BE49-F238E27FC236}">
                <a16:creationId xmlns:a16="http://schemas.microsoft.com/office/drawing/2014/main" id="{3A863C1B-BB30-2E2A-EDB6-E88AE91BF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47554">
            <a:off x="1905837" y="3083455"/>
            <a:ext cx="601116" cy="601116"/>
          </a:xfrm>
          <a:prstGeom prst="rect">
            <a:avLst/>
          </a:prstGeom>
        </p:spPr>
      </p:pic>
      <p:pic>
        <p:nvPicPr>
          <p:cNvPr id="27" name="Graphic 26" descr="Line arrow: Rotate right outline">
            <a:extLst>
              <a:ext uri="{FF2B5EF4-FFF2-40B4-BE49-F238E27FC236}">
                <a16:creationId xmlns:a16="http://schemas.microsoft.com/office/drawing/2014/main" id="{B8A04E24-D334-278B-7AE1-C197D7541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332">
            <a:off x="5786973" y="2162990"/>
            <a:ext cx="601116" cy="601116"/>
          </a:xfrm>
          <a:prstGeom prst="rect">
            <a:avLst/>
          </a:prstGeom>
        </p:spPr>
      </p:pic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8DF31050-85D1-027F-C1C5-3A711F075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792222">
            <a:off x="9742867" y="3101285"/>
            <a:ext cx="601116" cy="60111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CD6098-0796-3925-A606-E12CF32C6E06}"/>
              </a:ext>
            </a:extLst>
          </p:cNvPr>
          <p:cNvSpPr/>
          <p:nvPr/>
        </p:nvSpPr>
        <p:spPr>
          <a:xfrm>
            <a:off x="4222396" y="286429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6C03E-1E27-6078-1C99-7DDBB4F43DC2}"/>
              </a:ext>
            </a:extLst>
          </p:cNvPr>
          <p:cNvSpPr/>
          <p:nvPr/>
        </p:nvSpPr>
        <p:spPr>
          <a:xfrm>
            <a:off x="6964118" y="286429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6FF2243-14EF-A6F2-71A8-414AE47E6AD8}"/>
              </a:ext>
            </a:extLst>
          </p:cNvPr>
          <p:cNvSpPr/>
          <p:nvPr/>
        </p:nvSpPr>
        <p:spPr>
          <a:xfrm>
            <a:off x="4189711" y="347595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0A3B91A-3188-BF7B-446A-F70A292253C0}"/>
              </a:ext>
            </a:extLst>
          </p:cNvPr>
          <p:cNvSpPr/>
          <p:nvPr/>
        </p:nvSpPr>
        <p:spPr>
          <a:xfrm>
            <a:off x="6964118" y="347595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F337E9-C2EE-730E-5FA7-BAFFB5D40E60}"/>
              </a:ext>
            </a:extLst>
          </p:cNvPr>
          <p:cNvGrpSpPr/>
          <p:nvPr/>
        </p:nvGrpSpPr>
        <p:grpSpPr>
          <a:xfrm>
            <a:off x="3160294" y="597726"/>
            <a:ext cx="5791201" cy="2092894"/>
            <a:chOff x="3651429" y="1804764"/>
            <a:chExt cx="4819476" cy="885856"/>
          </a:xfrm>
        </p:grpSpPr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3B411312-059A-7322-B855-582C0E8DF8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3529" y="1804764"/>
              <a:ext cx="2407376" cy="759306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DAC95985-D543-F332-A684-673D0DB90FEA}"/>
                </a:ext>
              </a:extLst>
            </p:cNvPr>
            <p:cNvCxnSpPr/>
            <p:nvPr/>
          </p:nvCxnSpPr>
          <p:spPr>
            <a:xfrm rot="10800000" flipV="1">
              <a:off x="3651429" y="1804765"/>
              <a:ext cx="2436103" cy="885855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E1F19A-3E7C-CB0B-4F18-3F8A022C4233}"/>
              </a:ext>
            </a:extLst>
          </p:cNvPr>
          <p:cNvGrpSpPr/>
          <p:nvPr/>
        </p:nvGrpSpPr>
        <p:grpSpPr>
          <a:xfrm rot="10800000">
            <a:off x="3160293" y="4520332"/>
            <a:ext cx="5791202" cy="1896504"/>
            <a:chOff x="2390274" y="5606714"/>
            <a:chExt cx="7331242" cy="134753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F0E9529-869F-3E79-1CC0-51C96DA478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F995868F-D464-F831-5475-3F83D85F39EB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493B077-AC79-D102-7666-C60AABC73EF4}"/>
              </a:ext>
            </a:extLst>
          </p:cNvPr>
          <p:cNvSpPr/>
          <p:nvPr/>
        </p:nvSpPr>
        <p:spPr>
          <a:xfrm>
            <a:off x="5594652" y="261112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7070469-531A-C7D9-4F4E-288B5CD48CD0}"/>
              </a:ext>
            </a:extLst>
          </p:cNvPr>
          <p:cNvSpPr/>
          <p:nvPr/>
        </p:nvSpPr>
        <p:spPr>
          <a:xfrm>
            <a:off x="5594652" y="600156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B910C98-C5F6-BA0B-69EF-7E1490C7E9D3}"/>
              </a:ext>
            </a:extLst>
          </p:cNvPr>
          <p:cNvSpPr/>
          <p:nvPr/>
        </p:nvSpPr>
        <p:spPr>
          <a:xfrm>
            <a:off x="9579271" y="373466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11572F9-28E3-41EF-8252-8F2BD784230A}"/>
              </a:ext>
            </a:extLst>
          </p:cNvPr>
          <p:cNvSpPr/>
          <p:nvPr/>
        </p:nvSpPr>
        <p:spPr>
          <a:xfrm>
            <a:off x="1742242" y="373466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EB64684-E0DF-A3E2-A4B4-A26284CB7A41}"/>
              </a:ext>
            </a:extLst>
          </p:cNvPr>
          <p:cNvSpPr/>
          <p:nvPr/>
        </p:nvSpPr>
        <p:spPr>
          <a:xfrm>
            <a:off x="5594652" y="198898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pic>
        <p:nvPicPr>
          <p:cNvPr id="21" name="Graphic 20" descr="Walk with solid fill">
            <a:extLst>
              <a:ext uri="{FF2B5EF4-FFF2-40B4-BE49-F238E27FC236}">
                <a16:creationId xmlns:a16="http://schemas.microsoft.com/office/drawing/2014/main" id="{6D4BEE8C-2911-38AC-684E-EDC817BED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8957" y="4712094"/>
            <a:ext cx="638719" cy="638719"/>
          </a:xfrm>
          <a:prstGeom prst="rect">
            <a:avLst/>
          </a:prstGeom>
        </p:spPr>
      </p:pic>
      <p:pic>
        <p:nvPicPr>
          <p:cNvPr id="23" name="Graphic 22" descr="Shopping bag with solid fill">
            <a:extLst>
              <a:ext uri="{FF2B5EF4-FFF2-40B4-BE49-F238E27FC236}">
                <a16:creationId xmlns:a16="http://schemas.microsoft.com/office/drawing/2014/main" id="{428A75E4-123C-2586-F528-F4571E59E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9427" y="4712094"/>
            <a:ext cx="638719" cy="638719"/>
          </a:xfrm>
          <a:prstGeom prst="rect">
            <a:avLst/>
          </a:prstGeom>
        </p:spPr>
      </p:pic>
      <p:pic>
        <p:nvPicPr>
          <p:cNvPr id="25" name="Graphic 24" descr="Mop and bucket with solid fill">
            <a:extLst>
              <a:ext uri="{FF2B5EF4-FFF2-40B4-BE49-F238E27FC236}">
                <a16:creationId xmlns:a16="http://schemas.microsoft.com/office/drawing/2014/main" id="{C9BE3222-9785-06B4-B287-C6CA42326E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08487" y="4712094"/>
            <a:ext cx="638719" cy="63871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A3818AC-7CF1-AB59-7963-0AF169A2750E}"/>
              </a:ext>
            </a:extLst>
          </p:cNvPr>
          <p:cNvSpPr/>
          <p:nvPr/>
        </p:nvSpPr>
        <p:spPr>
          <a:xfrm>
            <a:off x="1025416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Walk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EE11DE-7084-8CC1-DF2B-BC2F50C5FFFE}"/>
              </a:ext>
            </a:extLst>
          </p:cNvPr>
          <p:cNvSpPr/>
          <p:nvPr/>
        </p:nvSpPr>
        <p:spPr>
          <a:xfrm>
            <a:off x="1126369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A29CDD-77AF-B0EA-501C-EF429B39EC60}"/>
              </a:ext>
            </a:extLst>
          </p:cNvPr>
          <p:cNvSpPr/>
          <p:nvPr/>
        </p:nvSpPr>
        <p:spPr>
          <a:xfrm>
            <a:off x="924463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8DB7342-BEE5-3452-C5B7-60DCD67DCAB3}"/>
              </a:ext>
            </a:extLst>
          </p:cNvPr>
          <p:cNvSpPr/>
          <p:nvPr/>
        </p:nvSpPr>
        <p:spPr>
          <a:xfrm>
            <a:off x="1025416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134450D-7F79-7BF0-48C8-8C35CCBDB5AC}"/>
              </a:ext>
            </a:extLst>
          </p:cNvPr>
          <p:cNvSpPr/>
          <p:nvPr/>
        </p:nvSpPr>
        <p:spPr>
          <a:xfrm>
            <a:off x="1126369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D33CD3-2F1F-FEE4-83E1-0D2D2B799B56}"/>
              </a:ext>
            </a:extLst>
          </p:cNvPr>
          <p:cNvSpPr/>
          <p:nvPr/>
        </p:nvSpPr>
        <p:spPr>
          <a:xfrm>
            <a:off x="924463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5B43A69-0C43-6753-BC45-929920FCB1EF}"/>
              </a:ext>
            </a:extLst>
          </p:cNvPr>
          <p:cNvSpPr/>
          <p:nvPr/>
        </p:nvSpPr>
        <p:spPr>
          <a:xfrm>
            <a:off x="9675226" y="773474"/>
            <a:ext cx="1916943" cy="53422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Observable data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2ED609-94A1-3454-E7E5-C015653EE973}"/>
              </a:ext>
            </a:extLst>
          </p:cNvPr>
          <p:cNvGrpSpPr/>
          <p:nvPr/>
        </p:nvGrpSpPr>
        <p:grpSpPr>
          <a:xfrm>
            <a:off x="4613847" y="759999"/>
            <a:ext cx="2947367" cy="1183491"/>
            <a:chOff x="4686550" y="774422"/>
            <a:chExt cx="2947367" cy="1183491"/>
          </a:xfrm>
        </p:grpSpPr>
        <p:pic>
          <p:nvPicPr>
            <p:cNvPr id="72" name="Graphic 71" descr="Walk with solid fill">
              <a:extLst>
                <a:ext uri="{FF2B5EF4-FFF2-40B4-BE49-F238E27FC236}">
                  <a16:creationId xmlns:a16="http://schemas.microsoft.com/office/drawing/2014/main" id="{6540561E-961D-14A8-65AF-4EF8720F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73" name="Graphic 72" descr="Shopping bag with solid fill">
              <a:extLst>
                <a:ext uri="{FF2B5EF4-FFF2-40B4-BE49-F238E27FC236}">
                  <a16:creationId xmlns:a16="http://schemas.microsoft.com/office/drawing/2014/main" id="{F3D9DF36-D395-D94F-6846-E8B74BA00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74" name="Graphic 73" descr="Mop and bucket with solid fill">
              <a:extLst>
                <a:ext uri="{FF2B5EF4-FFF2-40B4-BE49-F238E27FC236}">
                  <a16:creationId xmlns:a16="http://schemas.microsoft.com/office/drawing/2014/main" id="{99F37BF4-E3EC-D893-3A6E-4D8AFE64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0D6DDC9-E2EB-1124-9BF5-556D39BF84A1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Walk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87B8530-4DA4-6689-321A-557F8BF91DDE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Clean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D67D7E7-5237-D07E-AAC7-1044908E5DFE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Shop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E49F460-1CE9-C6CC-2B91-F5E0F1E70DD9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05851CE-74D4-C74C-636C-51C934883B23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2FE58D4A-A07B-1DF2-EB75-0A0A5ECE3A60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0.7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E45D7C-0FB4-97E6-8B99-678C39CA1ED7}"/>
              </a:ext>
            </a:extLst>
          </p:cNvPr>
          <p:cNvGrpSpPr/>
          <p:nvPr/>
        </p:nvGrpSpPr>
        <p:grpSpPr>
          <a:xfrm>
            <a:off x="202914" y="4453386"/>
            <a:ext cx="2947367" cy="1183491"/>
            <a:chOff x="4686550" y="774422"/>
            <a:chExt cx="2947367" cy="1183491"/>
          </a:xfrm>
        </p:grpSpPr>
        <p:pic>
          <p:nvPicPr>
            <p:cNvPr id="82" name="Graphic 81" descr="Walk with solid fill">
              <a:extLst>
                <a:ext uri="{FF2B5EF4-FFF2-40B4-BE49-F238E27FC236}">
                  <a16:creationId xmlns:a16="http://schemas.microsoft.com/office/drawing/2014/main" id="{4097E0AC-9D1C-5319-01AE-5D6BC2099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83" name="Graphic 82" descr="Shopping bag with solid fill">
              <a:extLst>
                <a:ext uri="{FF2B5EF4-FFF2-40B4-BE49-F238E27FC236}">
                  <a16:creationId xmlns:a16="http://schemas.microsoft.com/office/drawing/2014/main" id="{B9CE4FA2-1075-CF14-D898-5CCE284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84" name="Graphic 83" descr="Mop and bucket with solid fill">
              <a:extLst>
                <a:ext uri="{FF2B5EF4-FFF2-40B4-BE49-F238E27FC236}">
                  <a16:creationId xmlns:a16="http://schemas.microsoft.com/office/drawing/2014/main" id="{39F82CBF-BE16-74E9-742E-4C013BDF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D49337B-D657-EA02-F255-C97A34B569EA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Walk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F1672F05-1D8B-4EEE-B364-3D29A423ABE5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Clean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A7925967-B9D5-866E-5146-174B417491BF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Shop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9AF4AD3-05CA-D034-0A4E-04F2749585F5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F3D8D0B-7387-2E58-0219-58F306D76528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2736482-D113-1F19-34D7-5ECE2E342592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0.4</a:t>
              </a:r>
            </a:p>
          </p:txBody>
        </p: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71ABED2-5B37-0D43-FF65-7B1AFA86CB5E}"/>
              </a:ext>
            </a:extLst>
          </p:cNvPr>
          <p:cNvSpPr/>
          <p:nvPr/>
        </p:nvSpPr>
        <p:spPr>
          <a:xfrm>
            <a:off x="9645331" y="1500602"/>
            <a:ext cx="1946838" cy="534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state</a:t>
            </a:r>
          </a:p>
        </p:txBody>
      </p:sp>
    </p:spTree>
    <p:extLst>
      <p:ext uri="{BB962C8B-B14F-4D97-AF65-F5344CB8AC3E}">
        <p14:creationId xmlns:p14="http://schemas.microsoft.com/office/powerpoint/2010/main" val="135926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1B22-4B56-6D96-F85D-3E389BCC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440D8-9C1C-BECB-A2E6-DB93D34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Stefan created a BLE dataset and classification model. While the accuracy of test data is high, the accuracy of real-world data is not as satisfactory.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F68CD4-3181-672C-4C05-EBF0C260D631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What he did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9C37D56-FB5F-E4C0-8E44-5E841D650EC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868950D-FEB0-1188-7AC2-CDBD4E98E52D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2C73E5F5-D638-E2AC-15EE-36D15BFA8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457B4678-E704-2A80-04CF-6091F015B37D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Limitation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B542FFD2-75F9-A1BB-1F73-38BCE497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FB7292E-F809-5443-C1F5-6ADBAFE53436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39B3856B-91E7-02D0-555C-AD92870DB3B8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85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694D-8146-CBC1-2E18-4D66D583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1E286-B9DF-47B8-C5B5-3291DD40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Previous studies were reviewed from two perspectives.</a:t>
            </a:r>
            <a:br>
              <a:rPr lang="en-GB"/>
            </a:b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75CE51-08E7-9FEA-C777-5381B4F92799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Relating to BLE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D58F79-ACB7-5A9B-AA9A-436002E055C8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F3FF47A-2CB0-254F-5F15-2F30B26C07FA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Alterations &amp; Tailoring outline">
            <a:extLst>
              <a:ext uri="{FF2B5EF4-FFF2-40B4-BE49-F238E27FC236}">
                <a16:creationId xmlns:a16="http://schemas.microsoft.com/office/drawing/2014/main" id="{C1BD1C50-1C29-A26D-0B3C-72099937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9B340CE3-0D5A-490D-82E2-442CABCA543A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Creating of synthetic data using Markov model</a:t>
            </a:r>
          </a:p>
        </p:txBody>
      </p:sp>
      <p:pic>
        <p:nvPicPr>
          <p:cNvPr id="58" name="グラフィックス 9" descr="Workflow outline">
            <a:extLst>
              <a:ext uri="{FF2B5EF4-FFF2-40B4-BE49-F238E27FC236}">
                <a16:creationId xmlns:a16="http://schemas.microsoft.com/office/drawing/2014/main" id="{9CBBCE93-C52A-580F-8E7E-8AF6E8EE2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5F40980A-EE83-230F-EA29-9705CA4905A8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AB23170-BBF8-998C-25B3-CD8E80E4C8BF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1505EC0-71C1-2AD5-A1D6-6767D71643F5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tx1">
                    <a:lumMod val="75000"/>
                  </a:schemeClr>
                </a:solidFill>
              </a:rPr>
              <a:t>XXXX</a:t>
            </a:r>
            <a:endParaRPr lang="ja-JP" alt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0131ED1-3EF3-3872-74B5-35E21DCD0D09}"/>
              </a:ext>
            </a:extLst>
          </p:cNvPr>
          <p:cNvSpPr txBox="1">
            <a:spLocks/>
          </p:cNvSpPr>
          <p:nvPr/>
        </p:nvSpPr>
        <p:spPr>
          <a:xfrm>
            <a:off x="6193909" y="5172964"/>
            <a:ext cx="5619777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tx1">
                    <a:lumMod val="75000"/>
                  </a:schemeClr>
                </a:solidFill>
              </a:rPr>
              <a:t>XXXX</a:t>
            </a:r>
            <a:endParaRPr lang="ja-JP" alt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51529-4C4A-7CDC-5788-84C3E6CD6FFC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D610E762-4E70-9FBF-2C57-DA6AC99DE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CF9F66CD-08DF-3458-9272-C9F6DF99532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20C51ACA-7CF6-5372-209B-3FF7E1C441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371BDA17-BD77-001F-5471-31D135D8E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B18E3-80A3-F874-A7BE-A929E09CAA9E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C0D7DF33-BBBB-704B-AB34-A061FD369B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105E63DC-57E0-ABD2-6959-248EC4710C52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FFBD5451-6E2C-78E5-87B4-C08D43A740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7F9AA67-4B9F-CFDD-E8DE-E63F2BD32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207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85C82-81B3-A18F-006F-F210259950D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506F5-6B4D-D829-3D36-F3F255AF8666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dirty="0" err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0FA5D-71BF-9945-BB46-54F4711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>
                <a:solidFill>
                  <a:srgbClr val="046294"/>
                </a:solidFill>
              </a:rPr>
              <a:t>Overview of related works</a:t>
            </a:r>
            <a:endParaRPr lang="ja-JP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486AC-08D5-2C5B-C4DE-70C7FF58406D}"/>
              </a:ext>
            </a:extLst>
          </p:cNvPr>
          <p:cNvSpPr/>
          <p:nvPr/>
        </p:nvSpPr>
        <p:spPr>
          <a:xfrm>
            <a:off x="371475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ECE82D-6958-9EAE-A9BF-DD308068EF91}"/>
              </a:ext>
            </a:extLst>
          </p:cNvPr>
          <p:cNvSpPr/>
          <p:nvPr/>
        </p:nvSpPr>
        <p:spPr>
          <a:xfrm>
            <a:off x="371475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8609F7-2EC4-84B2-33BD-489899DF2ABD}"/>
              </a:ext>
            </a:extLst>
          </p:cNvPr>
          <p:cNvSpPr/>
          <p:nvPr/>
        </p:nvSpPr>
        <p:spPr>
          <a:xfrm>
            <a:off x="371475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F7FDB5-B067-F2FD-C364-D252BE5F406E}"/>
              </a:ext>
            </a:extLst>
          </p:cNvPr>
          <p:cNvSpPr/>
          <p:nvPr/>
        </p:nvSpPr>
        <p:spPr>
          <a:xfrm>
            <a:off x="371475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EFFA92-7C47-DD0F-252D-F7B9BAEF9560}"/>
              </a:ext>
            </a:extLst>
          </p:cNvPr>
          <p:cNvSpPr/>
          <p:nvPr/>
        </p:nvSpPr>
        <p:spPr>
          <a:xfrm>
            <a:off x="371475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1A9DD3-B959-9DE6-50D6-40C18DDC6487}"/>
              </a:ext>
            </a:extLst>
          </p:cNvPr>
          <p:cNvSpPr/>
          <p:nvPr/>
        </p:nvSpPr>
        <p:spPr>
          <a:xfrm>
            <a:off x="371475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D74F3B-0A2F-E8EF-E5E8-5674C207623D}"/>
              </a:ext>
            </a:extLst>
          </p:cNvPr>
          <p:cNvSpPr/>
          <p:nvPr/>
        </p:nvSpPr>
        <p:spPr>
          <a:xfrm>
            <a:off x="371475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FD446D-4631-2E4D-7DDF-B2C07D7EC6B5}"/>
              </a:ext>
            </a:extLst>
          </p:cNvPr>
          <p:cNvSpPr/>
          <p:nvPr/>
        </p:nvSpPr>
        <p:spPr>
          <a:xfrm>
            <a:off x="371475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72C01-F5FF-CBC6-031B-F30723F42715}"/>
              </a:ext>
            </a:extLst>
          </p:cNvPr>
          <p:cNvSpPr/>
          <p:nvPr/>
        </p:nvSpPr>
        <p:spPr>
          <a:xfrm>
            <a:off x="371475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endParaRPr kumimoji="1" lang="en-US" sz="14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749AC0-F429-6CCC-DAEC-808B784F5123}"/>
              </a:ext>
            </a:extLst>
          </p:cNvPr>
          <p:cNvSpPr/>
          <p:nvPr/>
        </p:nvSpPr>
        <p:spPr>
          <a:xfrm>
            <a:off x="371475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2C3FB-F1C8-FB00-F189-0AC1AD4142D2}"/>
              </a:ext>
            </a:extLst>
          </p:cNvPr>
          <p:cNvSpPr/>
          <p:nvPr/>
        </p:nvSpPr>
        <p:spPr>
          <a:xfrm>
            <a:off x="371475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8A25FA-5CD8-B3C8-1018-CB3DE8C43449}"/>
              </a:ext>
            </a:extLst>
          </p:cNvPr>
          <p:cNvSpPr/>
          <p:nvPr/>
        </p:nvSpPr>
        <p:spPr>
          <a:xfrm>
            <a:off x="371475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09B51D-8105-2253-F5F0-186E320F1EB1}"/>
              </a:ext>
            </a:extLst>
          </p:cNvPr>
          <p:cNvSpPr/>
          <p:nvPr/>
        </p:nvSpPr>
        <p:spPr>
          <a:xfrm>
            <a:off x="37147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This Research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433754-9912-2DDF-4CE9-AD265E73C7DE}"/>
              </a:ext>
            </a:extLst>
          </p:cNvPr>
          <p:cNvSpPr/>
          <p:nvPr/>
        </p:nvSpPr>
        <p:spPr>
          <a:xfrm>
            <a:off x="1649606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Synthesize BLE </a:t>
            </a:r>
          </a:p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packet data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32BACF-A5BA-6615-FC45-4958E644253D}"/>
              </a:ext>
            </a:extLst>
          </p:cNvPr>
          <p:cNvSpPr/>
          <p:nvPr/>
        </p:nvSpPr>
        <p:spPr>
          <a:xfrm>
            <a:off x="1649606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860E954-8D21-6BA9-56A8-370EBBAB26AE}"/>
              </a:ext>
            </a:extLst>
          </p:cNvPr>
          <p:cNvSpPr/>
          <p:nvPr/>
        </p:nvSpPr>
        <p:spPr>
          <a:xfrm>
            <a:off x="1649606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49DE9C-B21B-9507-A455-4CDD4364A4C6}"/>
              </a:ext>
            </a:extLst>
          </p:cNvPr>
          <p:cNvSpPr/>
          <p:nvPr/>
        </p:nvSpPr>
        <p:spPr>
          <a:xfrm>
            <a:off x="1649606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DA9E773-3391-3174-B143-27BB46E152DE}"/>
              </a:ext>
            </a:extLst>
          </p:cNvPr>
          <p:cNvSpPr/>
          <p:nvPr/>
        </p:nvSpPr>
        <p:spPr>
          <a:xfrm>
            <a:off x="1649606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F4AF1B-80B9-4635-D9EA-1151A03ABE82}"/>
              </a:ext>
            </a:extLst>
          </p:cNvPr>
          <p:cNvSpPr/>
          <p:nvPr/>
        </p:nvSpPr>
        <p:spPr>
          <a:xfrm>
            <a:off x="1649606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362235-9B41-2DE3-CE1A-2866717B2209}"/>
              </a:ext>
            </a:extLst>
          </p:cNvPr>
          <p:cNvSpPr/>
          <p:nvPr/>
        </p:nvSpPr>
        <p:spPr>
          <a:xfrm>
            <a:off x="1649606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B90E665-06CF-6B0E-B2D4-339230906D62}"/>
              </a:ext>
            </a:extLst>
          </p:cNvPr>
          <p:cNvSpPr/>
          <p:nvPr/>
        </p:nvSpPr>
        <p:spPr>
          <a:xfrm>
            <a:off x="1649606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831CE7-C05D-9F2A-01D6-9682ECE50A75}"/>
              </a:ext>
            </a:extLst>
          </p:cNvPr>
          <p:cNvSpPr/>
          <p:nvPr/>
        </p:nvSpPr>
        <p:spPr>
          <a:xfrm>
            <a:off x="1649606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DC0861-7701-846E-E486-77CBF5EBB57B}"/>
              </a:ext>
            </a:extLst>
          </p:cNvPr>
          <p:cNvSpPr/>
          <p:nvPr/>
        </p:nvSpPr>
        <p:spPr>
          <a:xfrm>
            <a:off x="1649606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045F4C1-A80A-8AB7-7504-F376983FDFD6}"/>
              </a:ext>
            </a:extLst>
          </p:cNvPr>
          <p:cNvSpPr/>
          <p:nvPr/>
        </p:nvSpPr>
        <p:spPr>
          <a:xfrm>
            <a:off x="1649606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4D5899-1E27-DBB4-D2C7-674D0664F649}"/>
              </a:ext>
            </a:extLst>
          </p:cNvPr>
          <p:cNvSpPr/>
          <p:nvPr/>
        </p:nvSpPr>
        <p:spPr>
          <a:xfrm>
            <a:off x="1649606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D9FFF2-0FA7-D8E7-6C17-021DB1998B70}"/>
              </a:ext>
            </a:extLst>
          </p:cNvPr>
          <p:cNvSpPr/>
          <p:nvPr/>
        </p:nvSpPr>
        <p:spPr>
          <a:xfrm>
            <a:off x="1649606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9F3C9E-8773-B1C4-3CAA-7E65F26B6BA0}"/>
              </a:ext>
            </a:extLst>
          </p:cNvPr>
          <p:cNvSpPr/>
          <p:nvPr/>
        </p:nvSpPr>
        <p:spPr>
          <a:xfrm>
            <a:off x="2927736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Related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8B3CBA2-0E6B-4D94-1A1D-9C364A16336E}"/>
              </a:ext>
            </a:extLst>
          </p:cNvPr>
          <p:cNvSpPr/>
          <p:nvPr/>
        </p:nvSpPr>
        <p:spPr>
          <a:xfrm>
            <a:off x="2927737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Synthesizing data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BB6220-8BE8-F4C4-7551-D5A33CCF13F6}"/>
              </a:ext>
            </a:extLst>
          </p:cNvPr>
          <p:cNvSpPr/>
          <p:nvPr/>
        </p:nvSpPr>
        <p:spPr>
          <a:xfrm>
            <a:off x="2927737" y="22710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A12C45-5C1B-230E-8D99-03B9271C05BB}"/>
              </a:ext>
            </a:extLst>
          </p:cNvPr>
          <p:cNvSpPr/>
          <p:nvPr/>
        </p:nvSpPr>
        <p:spPr>
          <a:xfrm>
            <a:off x="2927737" y="257480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68D0F9C-5B52-27D6-3F6D-E9492861FE7F}"/>
              </a:ext>
            </a:extLst>
          </p:cNvPr>
          <p:cNvSpPr/>
          <p:nvPr/>
        </p:nvSpPr>
        <p:spPr>
          <a:xfrm>
            <a:off x="2927737" y="287851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6DE8A1-BE8D-FFA4-7B04-8A2F7D244D82}"/>
              </a:ext>
            </a:extLst>
          </p:cNvPr>
          <p:cNvSpPr/>
          <p:nvPr/>
        </p:nvSpPr>
        <p:spPr>
          <a:xfrm>
            <a:off x="2927737" y="318222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A20CE4F-84D3-A107-E784-8056AEA18376}"/>
              </a:ext>
            </a:extLst>
          </p:cNvPr>
          <p:cNvSpPr/>
          <p:nvPr/>
        </p:nvSpPr>
        <p:spPr>
          <a:xfrm>
            <a:off x="2927737" y="34859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E08D7A-7FA6-8780-5669-FB50FC7B6A8E}"/>
              </a:ext>
            </a:extLst>
          </p:cNvPr>
          <p:cNvSpPr/>
          <p:nvPr/>
        </p:nvSpPr>
        <p:spPr>
          <a:xfrm>
            <a:off x="2927737" y="378965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866045-52D7-530C-00B5-9D22A77E7B38}"/>
              </a:ext>
            </a:extLst>
          </p:cNvPr>
          <p:cNvSpPr/>
          <p:nvPr/>
        </p:nvSpPr>
        <p:spPr>
          <a:xfrm>
            <a:off x="2927737" y="40933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6CF1B8-E74E-D8DD-42F9-809444CEF39D}"/>
              </a:ext>
            </a:extLst>
          </p:cNvPr>
          <p:cNvSpPr/>
          <p:nvPr/>
        </p:nvSpPr>
        <p:spPr>
          <a:xfrm>
            <a:off x="2927737" y="439707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387FB5-4C1F-6BD2-1B81-3BFFBD9CECB9}"/>
              </a:ext>
            </a:extLst>
          </p:cNvPr>
          <p:cNvSpPr/>
          <p:nvPr/>
        </p:nvSpPr>
        <p:spPr>
          <a:xfrm>
            <a:off x="2927737" y="47007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AB9D66-8100-9062-7AF3-63144C48609B}"/>
              </a:ext>
            </a:extLst>
          </p:cNvPr>
          <p:cNvSpPr/>
          <p:nvPr/>
        </p:nvSpPr>
        <p:spPr>
          <a:xfrm>
            <a:off x="2927737" y="500450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965B20F-8FD5-BE50-F1D4-E5632F1131E0}"/>
              </a:ext>
            </a:extLst>
          </p:cNvPr>
          <p:cNvSpPr/>
          <p:nvPr/>
        </p:nvSpPr>
        <p:spPr>
          <a:xfrm>
            <a:off x="2927737" y="5308212"/>
            <a:ext cx="122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ECED701-4384-3FD5-F597-9CA5C2FB6094}"/>
              </a:ext>
            </a:extLst>
          </p:cNvPr>
          <p:cNvSpPr/>
          <p:nvPr/>
        </p:nvSpPr>
        <p:spPr>
          <a:xfrm>
            <a:off x="2927737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E0D33D-B9B4-BA38-5B99-E5DFE451AF8A}"/>
              </a:ext>
            </a:extLst>
          </p:cNvPr>
          <p:cNvSpPr/>
          <p:nvPr/>
        </p:nvSpPr>
        <p:spPr>
          <a:xfrm>
            <a:off x="4205868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Simulation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1612F5-C5A7-E6EA-5950-71AD61B680E2}"/>
              </a:ext>
            </a:extLst>
          </p:cNvPr>
          <p:cNvSpPr/>
          <p:nvPr/>
        </p:nvSpPr>
        <p:spPr>
          <a:xfrm>
            <a:off x="4205868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234172-E89A-628D-3194-5EBE4D874D4E}"/>
              </a:ext>
            </a:extLst>
          </p:cNvPr>
          <p:cNvSpPr/>
          <p:nvPr/>
        </p:nvSpPr>
        <p:spPr>
          <a:xfrm>
            <a:off x="4205868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2B2E1BD-FDE5-5637-7452-4F3A4A42149F}"/>
              </a:ext>
            </a:extLst>
          </p:cNvPr>
          <p:cNvSpPr/>
          <p:nvPr/>
        </p:nvSpPr>
        <p:spPr>
          <a:xfrm>
            <a:off x="4205868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3D1C43-CC21-30B1-624B-B97D04D6CBDE}"/>
              </a:ext>
            </a:extLst>
          </p:cNvPr>
          <p:cNvSpPr/>
          <p:nvPr/>
        </p:nvSpPr>
        <p:spPr>
          <a:xfrm>
            <a:off x="4205868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7373B65-9FBC-9A4B-ED09-410C257423F1}"/>
              </a:ext>
            </a:extLst>
          </p:cNvPr>
          <p:cNvSpPr/>
          <p:nvPr/>
        </p:nvSpPr>
        <p:spPr>
          <a:xfrm>
            <a:off x="4205868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48CD16-3FAB-A610-D61B-3829D5363633}"/>
              </a:ext>
            </a:extLst>
          </p:cNvPr>
          <p:cNvSpPr/>
          <p:nvPr/>
        </p:nvSpPr>
        <p:spPr>
          <a:xfrm>
            <a:off x="4205868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115F070-F254-65FE-56F8-98789076077A}"/>
              </a:ext>
            </a:extLst>
          </p:cNvPr>
          <p:cNvSpPr/>
          <p:nvPr/>
        </p:nvSpPr>
        <p:spPr>
          <a:xfrm>
            <a:off x="4205868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D52C2D2-6CBF-7D2D-3214-6C89392C110D}"/>
              </a:ext>
            </a:extLst>
          </p:cNvPr>
          <p:cNvSpPr/>
          <p:nvPr/>
        </p:nvSpPr>
        <p:spPr>
          <a:xfrm>
            <a:off x="4205868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5901E55-99CC-548E-67F2-D8F8EA758A2D}"/>
              </a:ext>
            </a:extLst>
          </p:cNvPr>
          <p:cNvSpPr/>
          <p:nvPr/>
        </p:nvSpPr>
        <p:spPr>
          <a:xfrm>
            <a:off x="4205868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0E73CDA-874E-EE8B-2851-19DC3D6F30C9}"/>
              </a:ext>
            </a:extLst>
          </p:cNvPr>
          <p:cNvSpPr/>
          <p:nvPr/>
        </p:nvSpPr>
        <p:spPr>
          <a:xfrm>
            <a:off x="4205868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C6D454-C032-A82B-9EFE-C23365BFE615}"/>
              </a:ext>
            </a:extLst>
          </p:cNvPr>
          <p:cNvSpPr/>
          <p:nvPr/>
        </p:nvSpPr>
        <p:spPr>
          <a:xfrm>
            <a:off x="4205868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D8CE18A-AECB-611C-579B-F2D3F5E20BA0}"/>
              </a:ext>
            </a:extLst>
          </p:cNvPr>
          <p:cNvSpPr/>
          <p:nvPr/>
        </p:nvSpPr>
        <p:spPr>
          <a:xfrm>
            <a:off x="4205868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7E74200-A580-BF9E-A947-C9B01AB4E8CC}"/>
              </a:ext>
            </a:extLst>
          </p:cNvPr>
          <p:cNvSpPr/>
          <p:nvPr/>
        </p:nvSpPr>
        <p:spPr>
          <a:xfrm>
            <a:off x="5483998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57F3FC5-C8CB-FE75-949A-CAC511796AA3}"/>
              </a:ext>
            </a:extLst>
          </p:cNvPr>
          <p:cNvSpPr/>
          <p:nvPr/>
        </p:nvSpPr>
        <p:spPr>
          <a:xfrm>
            <a:off x="5483999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Not Hidden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6E5DD3F-2D8E-FA53-1BB6-739F1FCFC6FC}"/>
              </a:ext>
            </a:extLst>
          </p:cNvPr>
          <p:cNvSpPr/>
          <p:nvPr/>
        </p:nvSpPr>
        <p:spPr>
          <a:xfrm>
            <a:off x="5483999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5BD4115-28EA-F013-5C37-5AF91D948179}"/>
              </a:ext>
            </a:extLst>
          </p:cNvPr>
          <p:cNvSpPr/>
          <p:nvPr/>
        </p:nvSpPr>
        <p:spPr>
          <a:xfrm>
            <a:off x="5483999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80FCFD-EDA9-0B6B-C540-900BC065E606}"/>
              </a:ext>
            </a:extLst>
          </p:cNvPr>
          <p:cNvSpPr/>
          <p:nvPr/>
        </p:nvSpPr>
        <p:spPr>
          <a:xfrm>
            <a:off x="5483999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1015167-D2CF-1299-3047-1BCF573E6178}"/>
              </a:ext>
            </a:extLst>
          </p:cNvPr>
          <p:cNvSpPr/>
          <p:nvPr/>
        </p:nvSpPr>
        <p:spPr>
          <a:xfrm>
            <a:off x="5483999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DC4509-514A-EDA6-C141-BFF546D9DAF7}"/>
              </a:ext>
            </a:extLst>
          </p:cNvPr>
          <p:cNvSpPr/>
          <p:nvPr/>
        </p:nvSpPr>
        <p:spPr>
          <a:xfrm>
            <a:off x="5483999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3436C71-E301-DA9A-CDA3-259A38388847}"/>
              </a:ext>
            </a:extLst>
          </p:cNvPr>
          <p:cNvSpPr/>
          <p:nvPr/>
        </p:nvSpPr>
        <p:spPr>
          <a:xfrm>
            <a:off x="5483999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4EA0E2-95F4-4AF2-5720-E89E40420680}"/>
              </a:ext>
            </a:extLst>
          </p:cNvPr>
          <p:cNvSpPr/>
          <p:nvPr/>
        </p:nvSpPr>
        <p:spPr>
          <a:xfrm>
            <a:off x="5483999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A99ADC-A3E3-FEF9-97D7-E4BD2A235AB9}"/>
              </a:ext>
            </a:extLst>
          </p:cNvPr>
          <p:cNvSpPr/>
          <p:nvPr/>
        </p:nvSpPr>
        <p:spPr>
          <a:xfrm>
            <a:off x="5483999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3C9D173-9429-C0D1-5D75-C69BDCAF8D4F}"/>
              </a:ext>
            </a:extLst>
          </p:cNvPr>
          <p:cNvSpPr/>
          <p:nvPr/>
        </p:nvSpPr>
        <p:spPr>
          <a:xfrm>
            <a:off x="5483999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E76846-B2BF-E0D3-0C9E-554ACBB3F5EA}"/>
              </a:ext>
            </a:extLst>
          </p:cNvPr>
          <p:cNvSpPr/>
          <p:nvPr/>
        </p:nvSpPr>
        <p:spPr>
          <a:xfrm>
            <a:off x="5483999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EA23DA-36B6-F66A-E47D-319A9E833963}"/>
              </a:ext>
            </a:extLst>
          </p:cNvPr>
          <p:cNvSpPr/>
          <p:nvPr/>
        </p:nvSpPr>
        <p:spPr>
          <a:xfrm>
            <a:off x="5483999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35D3B7C-5AEA-781F-603F-08A74FCCAC06}"/>
              </a:ext>
            </a:extLst>
          </p:cNvPr>
          <p:cNvSpPr/>
          <p:nvPr/>
        </p:nvSpPr>
        <p:spPr>
          <a:xfrm>
            <a:off x="5483999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328D4B-EBE8-03D6-4D33-8C385A787C92}"/>
              </a:ext>
            </a:extLst>
          </p:cNvPr>
          <p:cNvSpPr/>
          <p:nvPr/>
        </p:nvSpPr>
        <p:spPr>
          <a:xfrm>
            <a:off x="6762130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Hidden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A61BC31-21C4-0B29-5AE4-D151020D9C2E}"/>
              </a:ext>
            </a:extLst>
          </p:cNvPr>
          <p:cNvSpPr/>
          <p:nvPr/>
        </p:nvSpPr>
        <p:spPr>
          <a:xfrm>
            <a:off x="6762130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0F2303B-4652-F90E-3C96-54239E389537}"/>
              </a:ext>
            </a:extLst>
          </p:cNvPr>
          <p:cNvSpPr/>
          <p:nvPr/>
        </p:nvSpPr>
        <p:spPr>
          <a:xfrm>
            <a:off x="6762130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FC99957-3F21-C458-85AF-2139735F4046}"/>
              </a:ext>
            </a:extLst>
          </p:cNvPr>
          <p:cNvSpPr/>
          <p:nvPr/>
        </p:nvSpPr>
        <p:spPr>
          <a:xfrm>
            <a:off x="6762130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87BD61-1C30-B6D9-59A7-330A33EA1D45}"/>
              </a:ext>
            </a:extLst>
          </p:cNvPr>
          <p:cNvSpPr/>
          <p:nvPr/>
        </p:nvSpPr>
        <p:spPr>
          <a:xfrm>
            <a:off x="6762130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B90F05-DB8D-C46F-C571-4E6E43D51E4A}"/>
              </a:ext>
            </a:extLst>
          </p:cNvPr>
          <p:cNvSpPr/>
          <p:nvPr/>
        </p:nvSpPr>
        <p:spPr>
          <a:xfrm>
            <a:off x="6762130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BDE6C0-F533-1215-5202-76165D75BEE1}"/>
              </a:ext>
            </a:extLst>
          </p:cNvPr>
          <p:cNvSpPr/>
          <p:nvPr/>
        </p:nvSpPr>
        <p:spPr>
          <a:xfrm>
            <a:off x="6762130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0BB5409-3513-969F-3F44-5F1B32CF1AB9}"/>
              </a:ext>
            </a:extLst>
          </p:cNvPr>
          <p:cNvSpPr/>
          <p:nvPr/>
        </p:nvSpPr>
        <p:spPr>
          <a:xfrm>
            <a:off x="6762130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8DA192-1E25-5911-2BF4-5AB263768C8A}"/>
              </a:ext>
            </a:extLst>
          </p:cNvPr>
          <p:cNvSpPr/>
          <p:nvPr/>
        </p:nvSpPr>
        <p:spPr>
          <a:xfrm>
            <a:off x="6762130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D3BF72-E71A-DE6E-265D-9E9D9DFC8211}"/>
              </a:ext>
            </a:extLst>
          </p:cNvPr>
          <p:cNvSpPr/>
          <p:nvPr/>
        </p:nvSpPr>
        <p:spPr>
          <a:xfrm>
            <a:off x="6762130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B023DFB-1373-526B-210F-336B8108888B}"/>
              </a:ext>
            </a:extLst>
          </p:cNvPr>
          <p:cNvSpPr/>
          <p:nvPr/>
        </p:nvSpPr>
        <p:spPr>
          <a:xfrm>
            <a:off x="6762130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D04FCAA-F8B4-B4C8-433C-511E3E1B604D}"/>
              </a:ext>
            </a:extLst>
          </p:cNvPr>
          <p:cNvSpPr/>
          <p:nvPr/>
        </p:nvSpPr>
        <p:spPr>
          <a:xfrm>
            <a:off x="6762130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C097173-24EC-B7F7-F045-F98F45E6DED8}"/>
              </a:ext>
            </a:extLst>
          </p:cNvPr>
          <p:cNvSpPr/>
          <p:nvPr/>
        </p:nvSpPr>
        <p:spPr>
          <a:xfrm>
            <a:off x="6762130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5619FE3-A73E-59C8-2CEA-F4EBF84404DA}"/>
              </a:ext>
            </a:extLst>
          </p:cNvPr>
          <p:cNvSpPr/>
          <p:nvPr/>
        </p:nvSpPr>
        <p:spPr>
          <a:xfrm>
            <a:off x="8040261" y="1182542"/>
            <a:ext cx="1224000" cy="1074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Time series data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9690D3B-633F-FF60-2B4A-DC425C8750C0}"/>
              </a:ext>
            </a:extLst>
          </p:cNvPr>
          <p:cNvSpPr/>
          <p:nvPr/>
        </p:nvSpPr>
        <p:spPr>
          <a:xfrm>
            <a:off x="8040261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C3DC47F-96C6-C6FE-CF3A-C4F7FC9B51FA}"/>
              </a:ext>
            </a:extLst>
          </p:cNvPr>
          <p:cNvSpPr/>
          <p:nvPr/>
        </p:nvSpPr>
        <p:spPr>
          <a:xfrm>
            <a:off x="8040261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162EE9-122E-0BD7-BEFD-B642D7A9447F}"/>
              </a:ext>
            </a:extLst>
          </p:cNvPr>
          <p:cNvSpPr/>
          <p:nvPr/>
        </p:nvSpPr>
        <p:spPr>
          <a:xfrm>
            <a:off x="8040261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428273C-C29A-0636-D3BD-C63D415A4F79}"/>
              </a:ext>
            </a:extLst>
          </p:cNvPr>
          <p:cNvSpPr/>
          <p:nvPr/>
        </p:nvSpPr>
        <p:spPr>
          <a:xfrm>
            <a:off x="8040261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078DA66-03EC-EDE1-185F-510FD26859BC}"/>
              </a:ext>
            </a:extLst>
          </p:cNvPr>
          <p:cNvSpPr/>
          <p:nvPr/>
        </p:nvSpPr>
        <p:spPr>
          <a:xfrm>
            <a:off x="8040261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93A08ED-BFA4-F0B0-E694-7DC6EC35701D}"/>
              </a:ext>
            </a:extLst>
          </p:cNvPr>
          <p:cNvSpPr/>
          <p:nvPr/>
        </p:nvSpPr>
        <p:spPr>
          <a:xfrm>
            <a:off x="8040261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0CC3C9-80B4-392D-02E5-2AB800A7E02D}"/>
              </a:ext>
            </a:extLst>
          </p:cNvPr>
          <p:cNvSpPr/>
          <p:nvPr/>
        </p:nvSpPr>
        <p:spPr>
          <a:xfrm>
            <a:off x="8040261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6C25A26-E3FE-2E92-0A41-8359E58ECB79}"/>
              </a:ext>
            </a:extLst>
          </p:cNvPr>
          <p:cNvSpPr/>
          <p:nvPr/>
        </p:nvSpPr>
        <p:spPr>
          <a:xfrm>
            <a:off x="8040261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4F47056-429B-15CF-40B9-AB9C6AE3C85B}"/>
              </a:ext>
            </a:extLst>
          </p:cNvPr>
          <p:cNvSpPr/>
          <p:nvPr/>
        </p:nvSpPr>
        <p:spPr>
          <a:xfrm>
            <a:off x="8040261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A014D18-BA6F-58CE-CF54-26F04AE4B3E7}"/>
              </a:ext>
            </a:extLst>
          </p:cNvPr>
          <p:cNvSpPr/>
          <p:nvPr/>
        </p:nvSpPr>
        <p:spPr>
          <a:xfrm>
            <a:off x="8040261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806D046-1910-5DFD-62CA-04171372F3BB}"/>
              </a:ext>
            </a:extLst>
          </p:cNvPr>
          <p:cNvSpPr/>
          <p:nvPr/>
        </p:nvSpPr>
        <p:spPr>
          <a:xfrm>
            <a:off x="8040261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09F7AA3-71C6-7EE1-2B61-1F0477F1ABC2}"/>
              </a:ext>
            </a:extLst>
          </p:cNvPr>
          <p:cNvSpPr/>
          <p:nvPr/>
        </p:nvSpPr>
        <p:spPr>
          <a:xfrm>
            <a:off x="8040261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01A7F08-EEE9-6430-45C4-26B990C69C30}"/>
              </a:ext>
            </a:extLst>
          </p:cNvPr>
          <p:cNvSpPr/>
          <p:nvPr/>
        </p:nvSpPr>
        <p:spPr>
          <a:xfrm>
            <a:off x="10596525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Data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4080A-7EF6-9E40-265B-7D18DB850623}"/>
              </a:ext>
            </a:extLst>
          </p:cNvPr>
          <p:cNvSpPr/>
          <p:nvPr/>
        </p:nvSpPr>
        <p:spPr>
          <a:xfrm>
            <a:off x="10596525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450A3BC-46E1-D74E-8A1C-699E54F20694}"/>
              </a:ext>
            </a:extLst>
          </p:cNvPr>
          <p:cNvSpPr/>
          <p:nvPr/>
        </p:nvSpPr>
        <p:spPr>
          <a:xfrm>
            <a:off x="10596525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B7B7183-28CD-5950-A1C6-3CBED958431F}"/>
              </a:ext>
            </a:extLst>
          </p:cNvPr>
          <p:cNvSpPr/>
          <p:nvPr/>
        </p:nvSpPr>
        <p:spPr>
          <a:xfrm>
            <a:off x="10596525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1ACE00-FAF1-A13A-A89D-7A59BEF03CED}"/>
              </a:ext>
            </a:extLst>
          </p:cNvPr>
          <p:cNvSpPr/>
          <p:nvPr/>
        </p:nvSpPr>
        <p:spPr>
          <a:xfrm>
            <a:off x="10596525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5DB462C-9C70-7003-550E-1FDC26C1EF2F}"/>
              </a:ext>
            </a:extLst>
          </p:cNvPr>
          <p:cNvSpPr/>
          <p:nvPr/>
        </p:nvSpPr>
        <p:spPr>
          <a:xfrm>
            <a:off x="10596525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BF5F1FA-FECB-679E-F320-7E34F9CDA67C}"/>
              </a:ext>
            </a:extLst>
          </p:cNvPr>
          <p:cNvSpPr/>
          <p:nvPr/>
        </p:nvSpPr>
        <p:spPr>
          <a:xfrm>
            <a:off x="10596525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D6BDDF-24E4-9AA1-F513-3B7302BEF9B2}"/>
              </a:ext>
            </a:extLst>
          </p:cNvPr>
          <p:cNvSpPr/>
          <p:nvPr/>
        </p:nvSpPr>
        <p:spPr>
          <a:xfrm>
            <a:off x="10596525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C9FC569-BF31-A44C-AB90-C3EB206B9288}"/>
              </a:ext>
            </a:extLst>
          </p:cNvPr>
          <p:cNvSpPr/>
          <p:nvPr/>
        </p:nvSpPr>
        <p:spPr>
          <a:xfrm>
            <a:off x="10596525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ED07CE4-F3EA-D90A-314A-676415644C55}"/>
              </a:ext>
            </a:extLst>
          </p:cNvPr>
          <p:cNvSpPr/>
          <p:nvPr/>
        </p:nvSpPr>
        <p:spPr>
          <a:xfrm>
            <a:off x="10596525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667D160-99CB-343D-D567-B7F5782A0119}"/>
              </a:ext>
            </a:extLst>
          </p:cNvPr>
          <p:cNvSpPr/>
          <p:nvPr/>
        </p:nvSpPr>
        <p:spPr>
          <a:xfrm>
            <a:off x="10596525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CBD746C-B75A-6649-A77F-8758C0A64112}"/>
              </a:ext>
            </a:extLst>
          </p:cNvPr>
          <p:cNvSpPr/>
          <p:nvPr/>
        </p:nvSpPr>
        <p:spPr>
          <a:xfrm>
            <a:off x="10596525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05D9D23-8A36-3C44-E439-9E3BA0A970F7}"/>
              </a:ext>
            </a:extLst>
          </p:cNvPr>
          <p:cNvSpPr/>
          <p:nvPr/>
        </p:nvSpPr>
        <p:spPr>
          <a:xfrm>
            <a:off x="1059652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E1117F5-C6D4-E2D5-A25A-BD2D51D8CC2E}"/>
              </a:ext>
            </a:extLst>
          </p:cNvPr>
          <p:cNvSpPr/>
          <p:nvPr/>
        </p:nvSpPr>
        <p:spPr>
          <a:xfrm>
            <a:off x="9318391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Can this be used to create synthetic BLE packets?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AA66D78-D0A3-1C10-17EC-7710D14A8860}"/>
              </a:ext>
            </a:extLst>
          </p:cNvPr>
          <p:cNvSpPr/>
          <p:nvPr/>
        </p:nvSpPr>
        <p:spPr>
          <a:xfrm>
            <a:off x="9318392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1862D32-C060-6283-B024-38A5A6B348AB}"/>
              </a:ext>
            </a:extLst>
          </p:cNvPr>
          <p:cNvSpPr/>
          <p:nvPr/>
        </p:nvSpPr>
        <p:spPr>
          <a:xfrm>
            <a:off x="9318392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172060E-04D9-21E5-2269-50B7A403E16A}"/>
              </a:ext>
            </a:extLst>
          </p:cNvPr>
          <p:cNvSpPr/>
          <p:nvPr/>
        </p:nvSpPr>
        <p:spPr>
          <a:xfrm>
            <a:off x="9318392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56A25AB-7D80-D342-B1C3-1B2751A82D42}"/>
              </a:ext>
            </a:extLst>
          </p:cNvPr>
          <p:cNvSpPr/>
          <p:nvPr/>
        </p:nvSpPr>
        <p:spPr>
          <a:xfrm>
            <a:off x="9318392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E357D7A-B24B-82D2-5E1E-E66646ACD8FD}"/>
              </a:ext>
            </a:extLst>
          </p:cNvPr>
          <p:cNvSpPr/>
          <p:nvPr/>
        </p:nvSpPr>
        <p:spPr>
          <a:xfrm>
            <a:off x="9318392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F7C7805-3E7A-F205-CD47-BD39C9F77BE1}"/>
              </a:ext>
            </a:extLst>
          </p:cNvPr>
          <p:cNvSpPr/>
          <p:nvPr/>
        </p:nvSpPr>
        <p:spPr>
          <a:xfrm>
            <a:off x="9318392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8E1D35-C260-AACA-FF7E-6A2E53B21304}"/>
              </a:ext>
            </a:extLst>
          </p:cNvPr>
          <p:cNvSpPr/>
          <p:nvPr/>
        </p:nvSpPr>
        <p:spPr>
          <a:xfrm>
            <a:off x="9318392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2AD8201-F4B1-C2EB-EA60-77597C44AADA}"/>
              </a:ext>
            </a:extLst>
          </p:cNvPr>
          <p:cNvSpPr/>
          <p:nvPr/>
        </p:nvSpPr>
        <p:spPr>
          <a:xfrm>
            <a:off x="9318392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EE12416-1701-78A0-032C-0A891BFE6752}"/>
              </a:ext>
            </a:extLst>
          </p:cNvPr>
          <p:cNvSpPr/>
          <p:nvPr/>
        </p:nvSpPr>
        <p:spPr>
          <a:xfrm>
            <a:off x="9318392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AFD524C-CE17-AA1B-BBEC-B80750076C57}"/>
              </a:ext>
            </a:extLst>
          </p:cNvPr>
          <p:cNvSpPr/>
          <p:nvPr/>
        </p:nvSpPr>
        <p:spPr>
          <a:xfrm>
            <a:off x="9318392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F815326E-F740-5D5A-0939-808C40BE19EB}"/>
              </a:ext>
            </a:extLst>
          </p:cNvPr>
          <p:cNvSpPr/>
          <p:nvPr/>
        </p:nvSpPr>
        <p:spPr>
          <a:xfrm>
            <a:off x="9318392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A32C2E1-F924-F919-528F-B24F16513B6B}"/>
              </a:ext>
            </a:extLst>
          </p:cNvPr>
          <p:cNvSpPr/>
          <p:nvPr/>
        </p:nvSpPr>
        <p:spPr>
          <a:xfrm>
            <a:off x="9318392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1E62101-1B66-3B83-0CC6-826839C89258}"/>
              </a:ext>
            </a:extLst>
          </p:cNvPr>
          <p:cNvSpPr/>
          <p:nvPr/>
        </p:nvSpPr>
        <p:spPr>
          <a:xfrm>
            <a:off x="9318392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9CCBA31-F3DC-4646-5654-A04E2A68D890}"/>
              </a:ext>
            </a:extLst>
          </p:cNvPr>
          <p:cNvCxnSpPr>
            <a:cxnSpLocks/>
          </p:cNvCxnSpPr>
          <p:nvPr/>
        </p:nvCxnSpPr>
        <p:spPr>
          <a:xfrm>
            <a:off x="371475" y="257189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4E92B34-A70B-895C-5697-E3F737732623}"/>
              </a:ext>
            </a:extLst>
          </p:cNvPr>
          <p:cNvCxnSpPr>
            <a:cxnSpLocks/>
          </p:cNvCxnSpPr>
          <p:nvPr/>
        </p:nvCxnSpPr>
        <p:spPr>
          <a:xfrm>
            <a:off x="371475" y="287432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57097C5-B73D-6461-86E2-A7AAAB24127C}"/>
              </a:ext>
            </a:extLst>
          </p:cNvPr>
          <p:cNvCxnSpPr>
            <a:cxnSpLocks/>
          </p:cNvCxnSpPr>
          <p:nvPr/>
        </p:nvCxnSpPr>
        <p:spPr>
          <a:xfrm>
            <a:off x="371475" y="317675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AFCED91-76FB-3465-39A3-B06483FB6FD3}"/>
              </a:ext>
            </a:extLst>
          </p:cNvPr>
          <p:cNvCxnSpPr>
            <a:cxnSpLocks/>
          </p:cNvCxnSpPr>
          <p:nvPr/>
        </p:nvCxnSpPr>
        <p:spPr>
          <a:xfrm>
            <a:off x="371475" y="347918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DBD5CBC6-764C-9DB7-2978-5A738D409D51}"/>
              </a:ext>
            </a:extLst>
          </p:cNvPr>
          <p:cNvCxnSpPr>
            <a:cxnSpLocks/>
          </p:cNvCxnSpPr>
          <p:nvPr/>
        </p:nvCxnSpPr>
        <p:spPr>
          <a:xfrm>
            <a:off x="371475" y="378162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BE14B11-22AB-97EF-6D9D-A5FB3FC4A82C}"/>
              </a:ext>
            </a:extLst>
          </p:cNvPr>
          <p:cNvCxnSpPr>
            <a:cxnSpLocks/>
          </p:cNvCxnSpPr>
          <p:nvPr/>
        </p:nvCxnSpPr>
        <p:spPr>
          <a:xfrm>
            <a:off x="371475" y="408405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C1A799F-27DB-4FCC-0F08-038669FBB34F}"/>
              </a:ext>
            </a:extLst>
          </p:cNvPr>
          <p:cNvCxnSpPr>
            <a:cxnSpLocks/>
          </p:cNvCxnSpPr>
          <p:nvPr/>
        </p:nvCxnSpPr>
        <p:spPr>
          <a:xfrm>
            <a:off x="371475" y="438648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30837F3E-0C68-71F0-27E3-D335181EC2B2}"/>
              </a:ext>
            </a:extLst>
          </p:cNvPr>
          <p:cNvCxnSpPr>
            <a:cxnSpLocks/>
          </p:cNvCxnSpPr>
          <p:nvPr/>
        </p:nvCxnSpPr>
        <p:spPr>
          <a:xfrm>
            <a:off x="371475" y="468891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5F308F4-E1E3-941D-1DF4-438FEF0780BE}"/>
              </a:ext>
            </a:extLst>
          </p:cNvPr>
          <p:cNvCxnSpPr>
            <a:cxnSpLocks/>
          </p:cNvCxnSpPr>
          <p:nvPr/>
        </p:nvCxnSpPr>
        <p:spPr>
          <a:xfrm>
            <a:off x="371475" y="499134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A3A4189-5B29-15D8-D3C2-9A594BD84EA4}"/>
              </a:ext>
            </a:extLst>
          </p:cNvPr>
          <p:cNvCxnSpPr>
            <a:cxnSpLocks/>
          </p:cNvCxnSpPr>
          <p:nvPr/>
        </p:nvCxnSpPr>
        <p:spPr>
          <a:xfrm>
            <a:off x="371475" y="529378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90D8692-B480-F5E0-1D51-14D5B4A028D7}"/>
              </a:ext>
            </a:extLst>
          </p:cNvPr>
          <p:cNvCxnSpPr>
            <a:cxnSpLocks/>
          </p:cNvCxnSpPr>
          <p:nvPr/>
        </p:nvCxnSpPr>
        <p:spPr>
          <a:xfrm>
            <a:off x="371475" y="559621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8DE6582B-6272-690D-CD84-529BE1D16962}"/>
              </a:ext>
            </a:extLst>
          </p:cNvPr>
          <p:cNvSpPr/>
          <p:nvPr/>
        </p:nvSpPr>
        <p:spPr>
          <a:xfrm>
            <a:off x="371475" y="5596212"/>
            <a:ext cx="11449050" cy="5331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31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EEFA2-8E74-5B7E-E37A-CD05988C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496EAC-F30D-5BB2-D997-AF43C89C8413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1B375AC7-B661-0AD6-C0E4-5E7D86A8CE63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D12DA060-C06C-8171-17E2-56A0CB17A54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3AE1F0-1C7F-0011-0009-CB5B4D2399B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12124-A88C-B1C0-8BE2-75E695A7FE42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F5DF50-90A8-FB70-55BA-750679D45515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7B0429-1612-52AC-CFE2-AD4D37D9E94C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CED70-06E1-8438-C1B3-6E2E0708D601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26A2DD-1252-089A-667F-3E5E4BAEB799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357EE-953D-F890-A979-D5A0B28CFD4B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72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8189-3E63-6C54-A933-6D45206D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CEA90-9485-1CC8-E503-1F4FA587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Given that BLE packet data has a defined structure and is time-series in nature, the Markov Model is chosen.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90B78-D26C-F517-8669-71CE35227061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25C585-46C8-49F1-1677-2AE6B9D58FBA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593008-582A-2026-2E80-3C00BDB9C6C5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85D47F84-516C-1626-E66C-C068EED1B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1BE1B2B8-F6DF-3FDD-FFE1-A9D7A8A46630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3DF11859-9280-E007-DBAA-5C208C778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6553F95-D738-5350-311A-95909B94AB16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15F0D4D2-669C-F314-B11A-03788081E2F8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18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3F94-2DB9-13BB-842C-60C4448F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D53FC-BF8F-F758-7E88-AD13122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Generated synthetic data of preprocessed SmartTag (nearby) packet data.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067478-C486-9C2B-BCA4-FF87BFD2D5CD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B63EEF2-A012-D7D7-4E5C-D9DC2EEED6F9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54316DD-08FB-0BC7-3F14-806E0DB14C0B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8FF59898-8A5D-DBD2-83F2-9F4A868E1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DC175B45-F7CF-C882-1A1A-A067149C4690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F256FF9E-B642-A5FD-1D2B-55F0D3AF2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F888BC7-B0E4-2C92-D1F6-362A98E13C29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EE7E4635-6650-D11A-6AC7-08DAE111E17D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68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FFB6-AAA3-1BEB-CA77-DCC0D128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18A04-25F5-93A8-B755-52DDCF52799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3F83E0D-1434-18DC-6555-37CD30E6A0ED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9E3C4A54-6BEA-4F0D-4B8A-B0DA25A18431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09EC0-EDD1-2F32-F6EB-E9163B798B75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C3674-F284-A4BE-5139-12593B5322F8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FDDCF-0E91-2009-6F4E-33514E1A2180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B9DA04-7E2F-5064-1E42-56408FD67A3C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536CB-176B-D7E4-DA7C-9B194785199E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77560-68D3-193C-5F37-5876920332D5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047F3D-CF78-940C-02FC-2D5B4042505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13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8577-E080-9A97-6724-F1B19A12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F86AB-F4AF-BC9F-9F38-C8D77E3A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Synthetic data was created using Python (3.12)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E5341F-4123-0872-C309-16DB4D41FD0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F94A96A-9F4D-C0CF-8910-3669DB43902F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58D3452-29C6-ECC0-05AA-8D7764AF7FCB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CEFEC3C2-EE63-A338-1C88-F0E00B38A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5DAFC8A3-52C3-AD38-DDE5-0E9E488B8DDC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2C492398-E5B5-9358-E70A-814D5C66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2DB9ACF5-8C67-095E-D5BB-ECF0764BAEC0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FFBD9470-0904-8A22-7D09-79B7CCF65D55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8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3FD1-56E7-F03A-0F7A-433284AC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C81E2D-205D-D042-BE7F-EB8CDE441DD8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46C1994-7249-42A5-C25A-18F029DB9FBC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72633780-BC8B-44B7-E54C-3951BA1E9D3C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ED3B8B7-FE6D-A62A-028D-509F2065011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62CEE1-F27D-84D3-3450-567D25608E75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AD94D9-A8FC-FDF7-7A2D-139C1B0D6D4E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32ECA5-FCB2-678D-E9D1-BBC6A65DCE96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52895-01FB-7995-0E67-A03AA1A73ED9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4C336F-7C9D-7A4F-D40C-0F909BB96C57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19CE5-DFC4-201F-200B-F436642ABEE5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17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kumimoji="1" lang="en-GB" altLang="ja-JP"/>
              <a:t>The next task is to evaluate the synthetic data. The evaluation will be conducted from two perspectives.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C62561A-418D-C453-C1DC-1E276A388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46" y="2973785"/>
            <a:ext cx="4758149" cy="2661901"/>
          </a:xfrm>
          <a:prstGeom prst="rect">
            <a:avLst/>
          </a:prstGeom>
        </p:spPr>
      </p:pic>
      <p:pic>
        <p:nvPicPr>
          <p:cNvPr id="8" name="Picture 7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79A9C368-BD96-8867-3838-888C7860E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9" y="2817813"/>
            <a:ext cx="4758150" cy="2973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18A403-838D-543C-4143-5A14CAAE3CA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GB" altLang="ja-JP" sz="100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Stefan’s </a:t>
            </a:r>
            <a:r>
              <a:rPr kumimoji="1" lang="en-GB" altLang="ja-JP" sz="100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endParaRPr kumimoji="1" lang="en-US" sz="100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0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lipboard Ticked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 synthetic data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the Markov model</a:t>
            </a:r>
            <a:endParaRPr kumimoji="1" lang="en-US" altLang="ja-JP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Understood the basics of BLE packet structure and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Researched related work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Determined which BLE packet data to synthesize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the structure of data with synthetic data and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confidence levels between models with and without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br>
              <a:rPr lang="en-US" altLang="ja-JP">
                <a:latin typeface="Meiryo" panose="020B0604030504040204" pitchFamily="34" charset="-128"/>
              </a:rPr>
            </a:br>
            <a:r>
              <a:rPr lang="en-US" altLang="ja-JP">
                <a:latin typeface="Meiryo" panose="020B0604030504040204" pitchFamily="34" charset="-128"/>
              </a:rPr>
              <a:t>What I did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sz="1600" dirty="0">
                <a:latin typeface="Meiryo" panose="020B0604030504040204" pitchFamily="34" charset="-128"/>
              </a:rPr>
              <a:t>What I will do</a:t>
            </a:r>
            <a:endParaRPr lang="ja-JP" altLang="en-US" sz="1600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D3FA-E172-28A1-B7E2-97AD93D1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98EF79-145F-2718-0F86-42321810E97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4EBA302-1E9A-6B46-FC49-37B2D0AB5C38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AB47F4F0-C952-CAB9-C382-563B461AA9D9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0860C-381B-4DB2-9F97-DBC9ED2F3594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689BC5-1928-9D1D-856E-AF2DD3567E23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A2B56B-F256-2802-6BAC-98A60ADA22BC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E6359F-BE81-B6DF-4B8E-990037C9C8F2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1B78A-D238-10DF-F0C9-5815B7A4E30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F02199-38B8-3A4D-AD8C-D49EF2C8B00B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03286-EF04-7170-F4AB-74D3F25C620F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84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devices market volume (in million units)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68F6EFF-6AEB-4BD7-BE5C-ADBBC7ABA18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Smart Phone outline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E1135438-A74B-4636-9463-32584A8FC5E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BLE is abused.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7495C806-E5D3-4A85-A3FD-CFF8C1D2E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4283746-FC03-4C5B-8241-84AE07518832}"/>
              </a:ext>
            </a:extLst>
          </p:cNvPr>
          <p:cNvSpPr txBox="1"/>
          <p:nvPr/>
        </p:nvSpPr>
        <p:spPr>
          <a:xfrm>
            <a:off x="371478" y="5134950"/>
            <a:ext cx="5626615" cy="80402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showed up in the market in 2011 with the iPhone 4s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used in smartphones, smartwatches, speakers, and personal tracking devices like </a:t>
            </a:r>
            <a:r>
              <a:rPr lang="en-US" altLang="ja-JP" sz="140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9FE0372F-EFF4-457A-8633-AAD443AEED41}"/>
              </a:ext>
            </a:extLst>
          </p:cNvPr>
          <p:cNvSpPr txBox="1"/>
          <p:nvPr/>
        </p:nvSpPr>
        <p:spPr>
          <a:xfrm>
            <a:off x="6193913" y="2286304"/>
            <a:ext cx="5626615" cy="179051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Examples of BLE Abuse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is slipped into a car to illegally obtain location data (Bern,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used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to trach her boyfriend and later killed him (US,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was stalked by her ex-boyfriend using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, and she was ultimately shot with a gun. (US 2022)</a:t>
            </a:r>
          </a:p>
          <a:p>
            <a:pPr marL="139700">
              <a:buClr>
                <a:schemeClr val="accent1"/>
              </a:buClr>
              <a:defRPr/>
            </a:pPr>
            <a:endParaRPr lang="en-GB" sz="14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03072-59DD-1D74-D8D1-1D2D6231F64D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D8D0E-0E3A-6FB5-0933-5F8C79A34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70" y="2181916"/>
            <a:ext cx="4361812" cy="27602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BF9C3F-EC26-172F-59CF-AD9E24988C0D}"/>
              </a:ext>
            </a:extLst>
          </p:cNvPr>
          <p:cNvGrpSpPr/>
          <p:nvPr/>
        </p:nvGrpSpPr>
        <p:grpSpPr>
          <a:xfrm>
            <a:off x="6231084" y="4373981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2ECFB16-9C5C-5545-7594-26D3BF81570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A3AB450B-EDAF-1E76-7BFE-F1B1A5A907B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5EC47B89-DCFB-12D5-6B55-1002F1AA02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F7AA35-CB2A-7196-DD96-D232C326D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6BC944-DFC6-F8BC-1E35-38377807279A}"/>
              </a:ext>
            </a:extLst>
          </p:cNvPr>
          <p:cNvSpPr/>
          <p:nvPr/>
        </p:nvSpPr>
        <p:spPr>
          <a:xfrm>
            <a:off x="6231084" y="5031148"/>
            <a:ext cx="5440680" cy="9078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It is important to develop a model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to detect and classify BLE devices 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5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3E70CE-7B00-4F76-8409-3C4C26CD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Why generate synthetic data?</a:t>
            </a:r>
            <a:endParaRPr lang="ja-JP" altLang="en-US"/>
          </a:p>
        </p:txBody>
      </p:sp>
      <p:sp>
        <p:nvSpPr>
          <p:cNvPr id="32" name="正方形/長方形 48">
            <a:extLst>
              <a:ext uri="{FF2B5EF4-FFF2-40B4-BE49-F238E27FC236}">
                <a16:creationId xmlns:a16="http://schemas.microsoft.com/office/drawing/2014/main" id="{37D50204-41A9-3EC3-6038-F503F0B2D9AF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 and monetary cost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Collecting large amounts of data is time-consuming and financially costly.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48">
            <a:extLst>
              <a:ext uri="{FF2B5EF4-FFF2-40B4-BE49-F238E27FC236}">
                <a16:creationId xmlns:a16="http://schemas.microsoft.com/office/drawing/2014/main" id="{E08A4155-DC62-4A97-1B92-A0F934346F2E}"/>
              </a:ext>
            </a:extLst>
          </p:cNvPr>
          <p:cNvSpPr/>
          <p:nvPr/>
        </p:nvSpPr>
        <p:spPr>
          <a:xfrm>
            <a:off x="6960525" y="3524151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Privacy issues</a:t>
            </a:r>
          </a:p>
          <a:p>
            <a:pPr algn="l">
              <a:buClr>
                <a:schemeClr val="accent1"/>
              </a:buClr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 from the BLE device would reveal the user's location.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グループ化 23">
            <a:extLst>
              <a:ext uri="{FF2B5EF4-FFF2-40B4-BE49-F238E27FC236}">
                <a16:creationId xmlns:a16="http://schemas.microsoft.com/office/drawing/2014/main" id="{14D208B9-9143-138F-495A-91DF656AA1A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3696951"/>
            <a:ext cx="914400" cy="914400"/>
            <a:chOff x="2650454" y="3608624"/>
            <a:chExt cx="1563550" cy="1563550"/>
          </a:xfrm>
        </p:grpSpPr>
        <p:sp>
          <p:nvSpPr>
            <p:cNvPr id="38" name="円/楕円 42">
              <a:extLst>
                <a:ext uri="{FF2B5EF4-FFF2-40B4-BE49-F238E27FC236}">
                  <a16:creationId xmlns:a16="http://schemas.microsoft.com/office/drawing/2014/main" id="{913573B4-F91D-F255-12CE-F87162B85491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9" name="グラフィックス 22" descr="Security camera with solid fill">
              <a:extLst>
                <a:ext uri="{FF2B5EF4-FFF2-40B4-BE49-F238E27FC236}">
                  <a16:creationId xmlns:a16="http://schemas.microsoft.com/office/drawing/2014/main" id="{BCA688E1-A9E3-1AB5-23B5-7206351D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48" name="正方形/長方形 48">
            <a:extLst>
              <a:ext uri="{FF2B5EF4-FFF2-40B4-BE49-F238E27FC236}">
                <a16:creationId xmlns:a16="http://schemas.microsoft.com/office/drawing/2014/main" id="{D4007B2C-995C-9DD8-862E-B1B6F952EDD4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Large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may not be possible to extract enough meaningful features with a small dataset.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FFB1902-5A3E-9360-F23C-C18583383DFE}"/>
              </a:ext>
            </a:extLst>
          </p:cNvPr>
          <p:cNvSpPr/>
          <p:nvPr/>
        </p:nvSpPr>
        <p:spPr>
          <a:xfrm>
            <a:off x="371475" y="3524786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Diverse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Real-world data contains noise. Diverse data is needed to deal with these noises.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3" name="グループ化 23">
            <a:extLst>
              <a:ext uri="{FF2B5EF4-FFF2-40B4-BE49-F238E27FC236}">
                <a16:creationId xmlns:a16="http://schemas.microsoft.com/office/drawing/2014/main" id="{72CDBBD4-ABD4-546E-B483-CD7EC96E1BDF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3697586"/>
            <a:ext cx="914400" cy="914400"/>
            <a:chOff x="2650454" y="3608624"/>
            <a:chExt cx="1563550" cy="1563550"/>
          </a:xfrm>
        </p:grpSpPr>
        <p:sp>
          <p:nvSpPr>
            <p:cNvPr id="54" name="円/楕円 42">
              <a:extLst>
                <a:ext uri="{FF2B5EF4-FFF2-40B4-BE49-F238E27FC236}">
                  <a16:creationId xmlns:a16="http://schemas.microsoft.com/office/drawing/2014/main" id="{150F4EF3-CB7D-6210-7EF7-6AAA6178C3FC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5" name="グラフィックス 22" descr="Basic Shapes with solid fill">
              <a:extLst>
                <a:ext uri="{FF2B5EF4-FFF2-40B4-BE49-F238E27FC236}">
                  <a16:creationId xmlns:a16="http://schemas.microsoft.com/office/drawing/2014/main" id="{EEA293F5-5EE5-F998-9A94-2EE1E282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40" name="グループ化 23">
            <a:extLst>
              <a:ext uri="{FF2B5EF4-FFF2-40B4-BE49-F238E27FC236}">
                <a16:creationId xmlns:a16="http://schemas.microsoft.com/office/drawing/2014/main" id="{3931306F-A93C-BE29-F564-12A6EAC29A2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2351763"/>
            <a:ext cx="914400" cy="914400"/>
            <a:chOff x="2650454" y="3608624"/>
            <a:chExt cx="1563550" cy="1563550"/>
          </a:xfrm>
        </p:grpSpPr>
        <p:sp>
          <p:nvSpPr>
            <p:cNvPr id="41" name="円/楕円 42">
              <a:extLst>
                <a:ext uri="{FF2B5EF4-FFF2-40B4-BE49-F238E27FC236}">
                  <a16:creationId xmlns:a16="http://schemas.microsoft.com/office/drawing/2014/main" id="{AFF4F519-5E2D-7D38-EB25-DE2BD342D01A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2" name="グラフィックス 22" descr="Coins with solid fill">
              <a:extLst>
                <a:ext uri="{FF2B5EF4-FFF2-40B4-BE49-F238E27FC236}">
                  <a16:creationId xmlns:a16="http://schemas.microsoft.com/office/drawing/2014/main" id="{5D935B89-8284-9A4A-5D31-0036EF64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56" name="グループ化 23">
            <a:extLst>
              <a:ext uri="{FF2B5EF4-FFF2-40B4-BE49-F238E27FC236}">
                <a16:creationId xmlns:a16="http://schemas.microsoft.com/office/drawing/2014/main" id="{1E266CB6-3347-BA2D-DD8F-9EFE6969EFE4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2335034"/>
            <a:ext cx="914400" cy="914400"/>
            <a:chOff x="2650454" y="3608624"/>
            <a:chExt cx="1563550" cy="1563550"/>
          </a:xfrm>
        </p:grpSpPr>
        <p:sp>
          <p:nvSpPr>
            <p:cNvPr id="57" name="円/楕円 42">
              <a:extLst>
                <a:ext uri="{FF2B5EF4-FFF2-40B4-BE49-F238E27FC236}">
                  <a16:creationId xmlns:a16="http://schemas.microsoft.com/office/drawing/2014/main" id="{3704919B-22DF-0B6A-C65C-AA72A0DA778E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8" name="グラフィックス 22" descr="Database with solid fill">
              <a:extLst>
                <a:ext uri="{FF2B5EF4-FFF2-40B4-BE49-F238E27FC236}">
                  <a16:creationId xmlns:a16="http://schemas.microsoft.com/office/drawing/2014/main" id="{1ED6E084-7811-ECE1-6A77-40602688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9370988-8482-6BFA-D018-57B11FD03A6E}"/>
              </a:ext>
            </a:extLst>
          </p:cNvPr>
          <p:cNvSpPr txBox="1"/>
          <p:nvPr/>
        </p:nvSpPr>
        <p:spPr>
          <a:xfrm>
            <a:off x="371475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Importance of large dataset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5A595A6-5782-450D-8BE2-3917424C57D8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B7687B60-4FF6-3E26-1A40-0D9A748C9616}"/>
              </a:ext>
            </a:extLst>
          </p:cNvPr>
          <p:cNvCxnSpPr>
            <a:cxnSpLocks/>
          </p:cNvCxnSpPr>
          <p:nvPr/>
        </p:nvCxnSpPr>
        <p:spPr>
          <a:xfrm>
            <a:off x="6503326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5">
            <a:extLst>
              <a:ext uri="{FF2B5EF4-FFF2-40B4-BE49-F238E27FC236}">
                <a16:creationId xmlns:a16="http://schemas.microsoft.com/office/drawing/2014/main" id="{25CEF65B-F7A0-251C-541F-BA3B829DD9B8}"/>
              </a:ext>
            </a:extLst>
          </p:cNvPr>
          <p:cNvSpPr txBox="1"/>
          <p:nvPr/>
        </p:nvSpPr>
        <p:spPr>
          <a:xfrm>
            <a:off x="6503326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Cost and risk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2" name="乗算記号 78">
            <a:extLst>
              <a:ext uri="{FF2B5EF4-FFF2-40B4-BE49-F238E27FC236}">
                <a16:creationId xmlns:a16="http://schemas.microsoft.com/office/drawing/2014/main" id="{E9E7DF1D-221E-96F1-FA1D-489C06A891CF}"/>
              </a:ext>
            </a:extLst>
          </p:cNvPr>
          <p:cNvSpPr/>
          <p:nvPr/>
        </p:nvSpPr>
        <p:spPr>
          <a:xfrm>
            <a:off x="5343910" y="2796537"/>
            <a:ext cx="1504179" cy="1371946"/>
          </a:xfrm>
          <a:prstGeom prst="mathMultiply">
            <a:avLst>
              <a:gd name="adj1" fmla="val 158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F6F14-7B19-D473-3C25-B0B355780AD7}"/>
              </a:ext>
            </a:extLst>
          </p:cNvPr>
          <p:cNvSpPr txBox="1"/>
          <p:nvPr/>
        </p:nvSpPr>
        <p:spPr>
          <a:xfrm>
            <a:off x="4876800" y="526868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04EBF-A939-DEFF-4363-7A57CA3CCC75}"/>
              </a:ext>
            </a:extLst>
          </p:cNvPr>
          <p:cNvGrpSpPr/>
          <p:nvPr/>
        </p:nvGrpSpPr>
        <p:grpSpPr>
          <a:xfrm>
            <a:off x="3375660" y="4879503"/>
            <a:ext cx="5440680" cy="360000"/>
            <a:chOff x="469432" y="4720277"/>
            <a:chExt cx="5440680" cy="360000"/>
          </a:xfrm>
        </p:grpSpPr>
        <p:cxnSp>
          <p:nvCxnSpPr>
            <p:cNvPr id="7" name="直線コネクタ 125">
              <a:extLst>
                <a:ext uri="{FF2B5EF4-FFF2-40B4-BE49-F238E27FC236}">
                  <a16:creationId xmlns:a16="http://schemas.microsoft.com/office/drawing/2014/main" id="{EA652072-0A4E-DEA6-C538-FC3CDAD9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33">
              <a:extLst>
                <a:ext uri="{FF2B5EF4-FFF2-40B4-BE49-F238E27FC236}">
                  <a16:creationId xmlns:a16="http://schemas.microsoft.com/office/drawing/2014/main" id="{66128413-2C47-E1AF-01AA-D698620C95B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9" name="円/楕円 126">
                <a:extLst>
                  <a:ext uri="{FF2B5EF4-FFF2-40B4-BE49-F238E27FC236}">
                    <a16:creationId xmlns:a16="http://schemas.microsoft.com/office/drawing/2014/main" id="{C0461476-17D0-8741-F1ED-4D9E00CED5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0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BCA200C8-AF53-8D9D-E03C-A016E658B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1EFBE5-14C6-67F3-FFD8-E0F1BE011CB9}"/>
              </a:ext>
            </a:extLst>
          </p:cNvPr>
          <p:cNvSpPr/>
          <p:nvPr/>
        </p:nvSpPr>
        <p:spPr>
          <a:xfrm>
            <a:off x="371475" y="5415903"/>
            <a:ext cx="11449050" cy="7068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Synthetic data resolves these problems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50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F6093F94-FEAC-16D6-7F36-38A9142E1BEA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1FA575DF-1CAF-0889-D37D-509AC3E68189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66DDE4-1975-41E6-9BDB-213E1867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588D81B-B599-43FE-8BE8-96701FE8B491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6C1F56C-5ED3-44AC-BF5F-42EBE9EC6A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F7C67A9-8A23-4519-90CA-A97E2F8E7B15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5993A6E-76D6-4C59-828B-68B777CF7268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Clarify to be a Markov model appropriate for creating BLE data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CF02C385-D21A-4770-B5F0-9449A86947B0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9AACD171-3539-4294-8043-52AB26A0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D903003C-6E8A-4B19-B453-05AC6A5FC852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Create synthesis data of BLE using </a:t>
            </a:r>
          </a:p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8D3E5228-E9AF-4D88-8B13-2718C527437A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8F9C8167-C7B4-4D7F-A083-C0EF6B7E3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138B946F-0FB1-47F5-AA1F-A6C3775B2497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B560E8D9-35D2-46F1-A118-BDB1CCEA74A0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BBEDFDC6-8691-4B1A-A441-0BA99580F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641B9F60-782C-6133-BB21-ED4D55649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EA34EBC6-420C-A18F-7459-79E4219F1CB3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7F8DF433-97F3-DA53-D3D3-870556582AA3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C3703C0-C754-0AD5-E252-A29F1504664A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5EB598C6-FE47-E324-41B4-683E5C0616A6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800">
                <a:latin typeface="Trebuchet MS" panose="020B0703020202090204" pitchFamily="34" charset="0"/>
                <a:ea typeface="Meiryo" panose="020B0604030504040204" pitchFamily="34" charset="-128"/>
              </a:rPr>
              <a:t>Goals</a:t>
            </a:r>
            <a:endParaRPr kumimoji="1" lang="ja-JP" altLang="en-US" sz="280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BBFB317-0C4F-5A59-3F38-C6749E9C66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FFF8-2C68-355D-82F5-53D1C53B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04F37B-6891-06E1-51BE-E423F4D55CE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669848D7-20F1-DB42-4D7A-4C45D3E1631A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38FC6B42-09EE-0C58-67F0-0FD102183AA0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4E27721-7637-D63D-00A5-08BC261EB248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1B3F0-77DA-F2E2-CE8D-5A3B916E8CF0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82C9C-F06A-06D1-7F4B-E71458DB93E5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93D31-616E-C89B-6C9A-106599856897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7B1B1C-B31D-4DA7-D7CB-D1C7662AFB9E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6F78CF-53F3-B0ED-EF7B-2829AF00DFC3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E85DF4-12FD-E16C-6232-CACF9719D3F8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00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グラフィックス 9" descr="Magnifying glass with solid fill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9097" y="1269138"/>
            <a:ext cx="720000" cy="7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How Does BLE Communicate?</a:t>
            </a:r>
            <a:endParaRPr kumimoji="1" lang="ja-JP" altLang="en-US"/>
          </a:p>
        </p:txBody>
      </p:sp>
      <p:pic>
        <p:nvPicPr>
          <p:cNvPr id="12" name="グラフィックス 9" descr="Plugged Unplugged with solid fill">
            <a:extLst>
              <a:ext uri="{FF2B5EF4-FFF2-40B4-BE49-F238E27FC236}">
                <a16:creationId xmlns:a16="http://schemas.microsoft.com/office/drawing/2014/main" id="{6A374D1F-B44D-460E-B89B-2CC03E3B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01529" y="1269138"/>
            <a:ext cx="720000" cy="720000"/>
          </a:xfrm>
          <a:prstGeom prst="rect">
            <a:avLst/>
          </a:prstGeom>
        </p:spPr>
      </p:pic>
      <p:sp>
        <p:nvSpPr>
          <p:cNvPr id="13" name="テキスト ボックス 5">
            <a:extLst>
              <a:ext uri="{FF2B5EF4-FFF2-40B4-BE49-F238E27FC236}">
                <a16:creationId xmlns:a16="http://schemas.microsoft.com/office/drawing/2014/main" id="{43FE40FA-FDBB-414A-BADA-6546A0688B62}"/>
              </a:ext>
            </a:extLst>
          </p:cNvPr>
          <p:cNvSpPr txBox="1"/>
          <p:nvPr/>
        </p:nvSpPr>
        <p:spPr>
          <a:xfrm>
            <a:off x="6201529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One-to-one connection</a:t>
            </a:r>
            <a:endParaRPr kumimoji="1" lang="ja-JP" altLang="en-US">
              <a:solidFill>
                <a:schemeClr val="bg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9097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Searching central</a:t>
            </a:r>
            <a:endParaRPr kumimoji="1" lang="ja-JP" altLang="en-US">
              <a:solidFill>
                <a:schemeClr val="bg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A0397EC3-D880-0C97-D12E-ACCC47F0F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637" y="2388909"/>
            <a:ext cx="1315058" cy="1315058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B709DE0E-9AB9-7F0D-7BBE-A59610F86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9263" y="2939109"/>
            <a:ext cx="1315058" cy="1315058"/>
          </a:xfrm>
          <a:prstGeom prst="rect">
            <a:avLst/>
          </a:prstGeom>
        </p:spPr>
      </p:pic>
      <p:pic>
        <p:nvPicPr>
          <p:cNvPr id="20" name="Graphic 19" descr="Gambling Chips with solid fill">
            <a:extLst>
              <a:ext uri="{FF2B5EF4-FFF2-40B4-BE49-F238E27FC236}">
                <a16:creationId xmlns:a16="http://schemas.microsoft.com/office/drawing/2014/main" id="{EBB0663A-2982-3667-AC7E-6194CE66C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6255" y="4322726"/>
            <a:ext cx="670457" cy="670457"/>
          </a:xfrm>
          <a:prstGeom prst="rect">
            <a:avLst/>
          </a:prstGeom>
        </p:spPr>
      </p:pic>
      <p:pic>
        <p:nvPicPr>
          <p:cNvPr id="21" name="Graphic 20" descr="Gambling Chips with solid fill">
            <a:extLst>
              <a:ext uri="{FF2B5EF4-FFF2-40B4-BE49-F238E27FC236}">
                <a16:creationId xmlns:a16="http://schemas.microsoft.com/office/drawing/2014/main" id="{661DE11B-CCFF-E24D-FD03-8E6896BD1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6983" y="2360253"/>
            <a:ext cx="670457" cy="670457"/>
          </a:xfrm>
          <a:prstGeom prst="rect">
            <a:avLst/>
          </a:prstGeom>
        </p:spPr>
      </p:pic>
      <p:pic>
        <p:nvPicPr>
          <p:cNvPr id="22" name="Graphic 21" descr="Gambling Chips with solid fill">
            <a:extLst>
              <a:ext uri="{FF2B5EF4-FFF2-40B4-BE49-F238E27FC236}">
                <a16:creationId xmlns:a16="http://schemas.microsoft.com/office/drawing/2014/main" id="{7DA061DB-1BA9-5A22-00A8-DBA451EC98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2212" y="4973005"/>
            <a:ext cx="670457" cy="670457"/>
          </a:xfrm>
          <a:prstGeom prst="rect">
            <a:avLst/>
          </a:prstGeom>
        </p:spPr>
      </p:pic>
      <p:pic>
        <p:nvPicPr>
          <p:cNvPr id="23" name="Graphic 22" descr="Wireless outline">
            <a:extLst>
              <a:ext uri="{FF2B5EF4-FFF2-40B4-BE49-F238E27FC236}">
                <a16:creationId xmlns:a16="http://schemas.microsoft.com/office/drawing/2014/main" id="{1B175661-1724-377E-3642-278F38F07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53638">
            <a:off x="2031484" y="2603881"/>
            <a:ext cx="670457" cy="670457"/>
          </a:xfrm>
          <a:prstGeom prst="rect">
            <a:avLst/>
          </a:prstGeom>
        </p:spPr>
      </p:pic>
      <p:pic>
        <p:nvPicPr>
          <p:cNvPr id="24" name="Graphic 23" descr="Wireless outline">
            <a:extLst>
              <a:ext uri="{FF2B5EF4-FFF2-40B4-BE49-F238E27FC236}">
                <a16:creationId xmlns:a16="http://schemas.microsoft.com/office/drawing/2014/main" id="{38D81736-6C02-99BB-7526-232F0B51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557616">
            <a:off x="3278114" y="2018501"/>
            <a:ext cx="670457" cy="670457"/>
          </a:xfrm>
          <a:prstGeom prst="rect">
            <a:avLst/>
          </a:prstGeom>
        </p:spPr>
      </p:pic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02DA65C7-7606-523A-5DFA-56287D3D8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278114" y="3033510"/>
            <a:ext cx="670457" cy="670457"/>
          </a:xfrm>
          <a:prstGeom prst="rect">
            <a:avLst/>
          </a:prstGeom>
        </p:spPr>
      </p:pic>
      <p:pic>
        <p:nvPicPr>
          <p:cNvPr id="26" name="Graphic 25" descr="Wireless outline">
            <a:extLst>
              <a:ext uri="{FF2B5EF4-FFF2-40B4-BE49-F238E27FC236}">
                <a16:creationId xmlns:a16="http://schemas.microsoft.com/office/drawing/2014/main" id="{30E86141-F183-ED1A-DF49-1ECD81E6F0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60856">
            <a:off x="1449150" y="3654953"/>
            <a:ext cx="670457" cy="670457"/>
          </a:xfrm>
          <a:prstGeom prst="rect">
            <a:avLst/>
          </a:prstGeom>
        </p:spPr>
      </p:pic>
      <p:pic>
        <p:nvPicPr>
          <p:cNvPr id="27" name="Graphic 26" descr="Wireless outline">
            <a:extLst>
              <a:ext uri="{FF2B5EF4-FFF2-40B4-BE49-F238E27FC236}">
                <a16:creationId xmlns:a16="http://schemas.microsoft.com/office/drawing/2014/main" id="{EE4219DE-B27E-F01C-3A31-2218263BD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829654">
            <a:off x="2269104" y="4041144"/>
            <a:ext cx="670457" cy="670457"/>
          </a:xfrm>
          <a:prstGeom prst="rect">
            <a:avLst/>
          </a:prstGeom>
        </p:spPr>
      </p:pic>
      <p:pic>
        <p:nvPicPr>
          <p:cNvPr id="28" name="Graphic 27" descr="Wireless outline">
            <a:extLst>
              <a:ext uri="{FF2B5EF4-FFF2-40B4-BE49-F238E27FC236}">
                <a16:creationId xmlns:a16="http://schemas.microsoft.com/office/drawing/2014/main" id="{AA2A4BE8-0BE7-F4ED-DC8D-73A931C99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75072" y="4894241"/>
            <a:ext cx="670457" cy="670457"/>
          </a:xfrm>
          <a:prstGeom prst="rect">
            <a:avLst/>
          </a:prstGeom>
        </p:spPr>
      </p:pic>
      <p:pic>
        <p:nvPicPr>
          <p:cNvPr id="29" name="Graphic 28" descr="Wireless outline">
            <a:extLst>
              <a:ext uri="{FF2B5EF4-FFF2-40B4-BE49-F238E27FC236}">
                <a16:creationId xmlns:a16="http://schemas.microsoft.com/office/drawing/2014/main" id="{C834A061-9837-0DF1-FEEE-F53053174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758773">
            <a:off x="3488024" y="4581425"/>
            <a:ext cx="670457" cy="670457"/>
          </a:xfrm>
          <a:prstGeom prst="rect">
            <a:avLst/>
          </a:prstGeom>
        </p:spPr>
      </p:pic>
      <p:pic>
        <p:nvPicPr>
          <p:cNvPr id="30" name="Graphic 29" descr="Wireless outline">
            <a:extLst>
              <a:ext uri="{FF2B5EF4-FFF2-40B4-BE49-F238E27FC236}">
                <a16:creationId xmlns:a16="http://schemas.microsoft.com/office/drawing/2014/main" id="{11AA3FD5-FA9E-28E4-7065-64D6031AC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5319">
            <a:off x="2608080" y="4544854"/>
            <a:ext cx="670457" cy="6704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CE43BE-A96B-D75A-D33E-E10B1D487669}"/>
              </a:ext>
            </a:extLst>
          </p:cNvPr>
          <p:cNvSpPr/>
          <p:nvPr/>
        </p:nvSpPr>
        <p:spPr>
          <a:xfrm>
            <a:off x="3862651" y="4301324"/>
            <a:ext cx="1448283" cy="455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Central</a:t>
            </a:r>
          </a:p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(e.g., iPhone)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0411DF-6FFE-4B54-1BB9-2C8FD826E005}"/>
              </a:ext>
            </a:extLst>
          </p:cNvPr>
          <p:cNvSpPr/>
          <p:nvPr/>
        </p:nvSpPr>
        <p:spPr>
          <a:xfrm>
            <a:off x="2707530" y="5639561"/>
            <a:ext cx="1448283" cy="489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Periphera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 (e.g., </a:t>
            </a:r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ADDA22-4A66-6E87-36EE-412422B93614}"/>
              </a:ext>
            </a:extLst>
          </p:cNvPr>
          <p:cNvSpPr/>
          <p:nvPr/>
        </p:nvSpPr>
        <p:spPr>
          <a:xfrm>
            <a:off x="2486493" y="3637546"/>
            <a:ext cx="1376158" cy="4410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1BCA6-100C-CE43-EB5D-FB9BB4574EC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74572" y="3368738"/>
            <a:ext cx="103543" cy="268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D1428E-77F2-90F6-F4B5-D722FA8453D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15778" y="3199724"/>
            <a:ext cx="558794" cy="437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3FD6BC-F4A2-FEC7-F628-02AD6BC12A5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696048" y="4078592"/>
            <a:ext cx="478524" cy="17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650126-83F4-29EE-B6C6-19D46B4F5F7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88290" y="4078592"/>
            <a:ext cx="186282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28DF0-8BA8-4105-E4E5-CCC460250E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174572" y="4078592"/>
            <a:ext cx="438771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01C793-B4ED-028D-38AC-E00E57A8A46E}"/>
              </a:ext>
            </a:extLst>
          </p:cNvPr>
          <p:cNvGrpSpPr/>
          <p:nvPr/>
        </p:nvGrpSpPr>
        <p:grpSpPr>
          <a:xfrm>
            <a:off x="6778655" y="2425348"/>
            <a:ext cx="4457131" cy="3283209"/>
            <a:chOff x="7499630" y="2425348"/>
            <a:chExt cx="4457131" cy="3283209"/>
          </a:xfrm>
        </p:grpSpPr>
        <p:pic>
          <p:nvPicPr>
            <p:cNvPr id="9" name="Graphic 8" descr="Smart Phone with solid fill">
              <a:extLst>
                <a:ext uri="{FF2B5EF4-FFF2-40B4-BE49-F238E27FC236}">
                  <a16:creationId xmlns:a16="http://schemas.microsoft.com/office/drawing/2014/main" id="{71EA0DAD-4102-91DC-D87E-0C49A46F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9630" y="2454004"/>
              <a:ext cx="1315058" cy="1315058"/>
            </a:xfrm>
            <a:prstGeom prst="rect">
              <a:avLst/>
            </a:prstGeom>
          </p:spPr>
        </p:pic>
        <p:pic>
          <p:nvPicPr>
            <p:cNvPr id="10" name="Graphic 9" descr="Smart Phone with solid fill">
              <a:extLst>
                <a:ext uri="{FF2B5EF4-FFF2-40B4-BE49-F238E27FC236}">
                  <a16:creationId xmlns:a16="http://schemas.microsoft.com/office/drawing/2014/main" id="{08987FF7-C434-CBCA-CB16-46E9709F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0256" y="3004204"/>
              <a:ext cx="1315058" cy="1315058"/>
            </a:xfrm>
            <a:prstGeom prst="rect">
              <a:avLst/>
            </a:prstGeom>
          </p:spPr>
        </p:pic>
        <p:pic>
          <p:nvPicPr>
            <p:cNvPr id="11" name="Graphic 10" descr="Gambling Chips with solid fill">
              <a:extLst>
                <a:ext uri="{FF2B5EF4-FFF2-40B4-BE49-F238E27FC236}">
                  <a16:creationId xmlns:a16="http://schemas.microsoft.com/office/drawing/2014/main" id="{1BABB34B-CD98-BF59-077E-3AD9200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7248" y="4387821"/>
              <a:ext cx="670457" cy="670457"/>
            </a:xfrm>
            <a:prstGeom prst="rect">
              <a:avLst/>
            </a:prstGeom>
          </p:spPr>
        </p:pic>
        <p:pic>
          <p:nvPicPr>
            <p:cNvPr id="14" name="Graphic 13" descr="Gambling Chips with solid fill">
              <a:extLst>
                <a:ext uri="{FF2B5EF4-FFF2-40B4-BE49-F238E27FC236}">
                  <a16:creationId xmlns:a16="http://schemas.microsoft.com/office/drawing/2014/main" id="{87B07CA0-7DFF-9FBC-05F4-CA132ACD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87976" y="2425348"/>
              <a:ext cx="670457" cy="670457"/>
            </a:xfrm>
            <a:prstGeom prst="rect">
              <a:avLst/>
            </a:prstGeom>
          </p:spPr>
        </p:pic>
        <p:pic>
          <p:nvPicPr>
            <p:cNvPr id="15" name="Graphic 14" descr="Gambling Chips with solid fill">
              <a:extLst>
                <a:ext uri="{FF2B5EF4-FFF2-40B4-BE49-F238E27FC236}">
                  <a16:creationId xmlns:a16="http://schemas.microsoft.com/office/drawing/2014/main" id="{7F69962B-E8B0-0F9E-189A-7EF81E26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205" y="5038100"/>
              <a:ext cx="670457" cy="670457"/>
            </a:xfrm>
            <a:prstGeom prst="rect">
              <a:avLst/>
            </a:prstGeom>
          </p:spPr>
        </p:pic>
        <p:pic>
          <p:nvPicPr>
            <p:cNvPr id="16" name="Graphic 15" descr="Sort outline">
              <a:extLst>
                <a:ext uri="{FF2B5EF4-FFF2-40B4-BE49-F238E27FC236}">
                  <a16:creationId xmlns:a16="http://schemas.microsoft.com/office/drawing/2014/main" id="{C04F3A64-A13E-15A6-F553-736A784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506242">
              <a:off x="9925033" y="4265849"/>
              <a:ext cx="914400" cy="9144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8445F32-884B-8086-973D-E38AC80DBFE5}"/>
                </a:ext>
              </a:extLst>
            </p:cNvPr>
            <p:cNvSpPr/>
            <p:nvPr/>
          </p:nvSpPr>
          <p:spPr>
            <a:xfrm>
              <a:off x="10580603" y="4897031"/>
              <a:ext cx="1376158" cy="61319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one-to-one connection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A60018-6B72-EF6B-D131-E8470774B789}"/>
              </a:ext>
            </a:extLst>
          </p:cNvPr>
          <p:cNvGrpSpPr/>
          <p:nvPr/>
        </p:nvGrpSpPr>
        <p:grpSpPr>
          <a:xfrm>
            <a:off x="6058140" y="2454004"/>
            <a:ext cx="502446" cy="3243533"/>
            <a:chOff x="3108561" y="1980736"/>
            <a:chExt cx="502446" cy="4148602"/>
          </a:xfrm>
        </p:grpSpPr>
        <p:sp>
          <p:nvSpPr>
            <p:cNvPr id="50" name="フリーフォーム: 図形 16">
              <a:extLst>
                <a:ext uri="{FF2B5EF4-FFF2-40B4-BE49-F238E27FC236}">
                  <a16:creationId xmlns:a16="http://schemas.microsoft.com/office/drawing/2014/main" id="{CFA7CC01-19D2-7083-6E99-602515006EFB}"/>
                </a:ext>
              </a:extLst>
            </p:cNvPr>
            <p:cNvSpPr/>
            <p:nvPr/>
          </p:nvSpPr>
          <p:spPr>
            <a:xfrm rot="5400000">
              <a:off x="2978888" y="3814122"/>
              <a:ext cx="761794" cy="502444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15">
              <a:extLst>
                <a:ext uri="{FF2B5EF4-FFF2-40B4-BE49-F238E27FC236}">
                  <a16:creationId xmlns:a16="http://schemas.microsoft.com/office/drawing/2014/main" id="{F3525ED3-835A-9429-3B04-BE4365817C79}"/>
                </a:ext>
              </a:extLst>
            </p:cNvPr>
            <p:cNvGrpSpPr/>
            <p:nvPr/>
          </p:nvGrpSpPr>
          <p:grpSpPr>
            <a:xfrm>
              <a:off x="3108561" y="1980736"/>
              <a:ext cx="290513" cy="4148602"/>
              <a:chOff x="3233736" y="1989138"/>
              <a:chExt cx="290513" cy="4148602"/>
            </a:xfrm>
          </p:grpSpPr>
          <p:cxnSp>
            <p:nvCxnSpPr>
              <p:cNvPr id="52" name="直線コネクタ 7">
                <a:extLst>
                  <a:ext uri="{FF2B5EF4-FFF2-40B4-BE49-F238E27FC236}">
                    <a16:creationId xmlns:a16="http://schemas.microsoft.com/office/drawing/2014/main" id="{878DFBCC-CEA4-7356-A74A-BC0AD51D8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9">
                <a:extLst>
                  <a:ext uri="{FF2B5EF4-FFF2-40B4-BE49-F238E27FC236}">
                    <a16:creationId xmlns:a16="http://schemas.microsoft.com/office/drawing/2014/main" id="{2AD8E8BE-6021-8ED3-8A54-7271F71F2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88303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グループ化 14">
                <a:extLst>
                  <a:ext uri="{FF2B5EF4-FFF2-40B4-BE49-F238E27FC236}">
                    <a16:creationId xmlns:a16="http://schemas.microsoft.com/office/drawing/2014/main" id="{541019C8-7019-8593-792F-90B7F37C6DE9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49728"/>
                <a:chOff x="3957637" y="2679697"/>
                <a:chExt cx="690563" cy="1444625"/>
              </a:xfrm>
            </p:grpSpPr>
            <p:cxnSp>
              <p:nvCxnSpPr>
                <p:cNvPr id="56" name="直線コネクタ 10">
                  <a:extLst>
                    <a:ext uri="{FF2B5EF4-FFF2-40B4-BE49-F238E27FC236}">
                      <a16:creationId xmlns:a16="http://schemas.microsoft.com/office/drawing/2014/main" id="{CD5F037E-E5FF-52FE-7CFA-650BB7917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679697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13">
                  <a:extLst>
                    <a:ext uri="{FF2B5EF4-FFF2-40B4-BE49-F238E27FC236}">
                      <a16:creationId xmlns:a16="http://schemas.microsoft.com/office/drawing/2014/main" id="{8DD08814-3861-B0E3-0D4F-C4CBA6C4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37" y="3402009"/>
                  <a:ext cx="690563" cy="7223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2354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25383</TotalTime>
  <Words>1350</Words>
  <Application>Microsoft Macintosh PowerPoint</Application>
  <PresentationFormat>Widescreen</PresentationFormat>
  <Paragraphs>407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 (Midterm)</vt:lpstr>
      <vt:lpstr>PowerPoint Presentation</vt:lpstr>
      <vt:lpstr>Executive Summary </vt:lpstr>
      <vt:lpstr>PowerPoint Presentation</vt:lpstr>
      <vt:lpstr>The current state of BLE</vt:lpstr>
      <vt:lpstr>Why generate synthetic data?</vt:lpstr>
      <vt:lpstr>Research questions</vt:lpstr>
      <vt:lpstr>PowerPoint Presentation</vt:lpstr>
      <vt:lpstr>How Does BLE Communicate?</vt:lpstr>
      <vt:lpstr>BLE packet structure</vt:lpstr>
      <vt:lpstr>Synthetic Data</vt:lpstr>
      <vt:lpstr>GAN has gotten attention as a method of generating synthetic data. There is the Hidden Markov Model, an advanced version of the Markov Model.</vt:lpstr>
      <vt:lpstr>GAN</vt:lpstr>
      <vt:lpstr>PowerPoint Presentation</vt:lpstr>
      <vt:lpstr>PowerPoint Presentation</vt:lpstr>
      <vt:lpstr>PowerPoint Presentation</vt:lpstr>
      <vt:lpstr>PowerPoint Presentation</vt:lpstr>
      <vt:lpstr>Stefan created a BLE dataset and classification model. While the accuracy of test data is high, the accuracy of real-world data is not as satisfactory.</vt:lpstr>
      <vt:lpstr>Previous studies were reviewed from two perspectives. </vt:lpstr>
      <vt:lpstr>Overview of related works</vt:lpstr>
      <vt:lpstr>PowerPoint Presentation</vt:lpstr>
      <vt:lpstr>Given that BLE packet data has a defined structure and is time-series in nature, the Markov Model is chosen.</vt:lpstr>
      <vt:lpstr>Generated synthetic data of preprocessed SmartTag (nearby) packet data.</vt:lpstr>
      <vt:lpstr>PowerPoint Presentation</vt:lpstr>
      <vt:lpstr>Synthetic data was created using Python (3.12)</vt:lpstr>
      <vt:lpstr>PowerPoint Presentation</vt:lpstr>
      <vt:lpstr>The next task is to evaluate the synthetic data. The evaluation will be conducted from two perspectives.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108</cp:revision>
  <dcterms:created xsi:type="dcterms:W3CDTF">2021-07-21T02:01:13Z</dcterms:created>
  <dcterms:modified xsi:type="dcterms:W3CDTF">2024-12-08T18:28:44Z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